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91" r:id="rId3"/>
    <p:sldId id="292" r:id="rId4"/>
    <p:sldId id="307" r:id="rId5"/>
    <p:sldId id="293" r:id="rId6"/>
    <p:sldId id="308" r:id="rId7"/>
    <p:sldId id="331" r:id="rId8"/>
    <p:sldId id="294" r:id="rId9"/>
    <p:sldId id="309" r:id="rId10"/>
    <p:sldId id="329" r:id="rId11"/>
    <p:sldId id="295" r:id="rId12"/>
    <p:sldId id="310" r:id="rId13"/>
    <p:sldId id="330" r:id="rId14"/>
    <p:sldId id="305" r:id="rId15"/>
    <p:sldId id="296" r:id="rId16"/>
    <p:sldId id="297" r:id="rId17"/>
    <p:sldId id="298" r:id="rId18"/>
    <p:sldId id="311" r:id="rId19"/>
    <p:sldId id="332" r:id="rId20"/>
    <p:sldId id="312" r:id="rId21"/>
    <p:sldId id="313" r:id="rId22"/>
    <p:sldId id="315" r:id="rId23"/>
    <p:sldId id="314" r:id="rId24"/>
    <p:sldId id="299" r:id="rId25"/>
    <p:sldId id="316" r:id="rId26"/>
    <p:sldId id="317" r:id="rId27"/>
    <p:sldId id="318" r:id="rId28"/>
    <p:sldId id="333" r:id="rId29"/>
    <p:sldId id="334" r:id="rId30"/>
    <p:sldId id="306" r:id="rId31"/>
    <p:sldId id="300" r:id="rId32"/>
    <p:sldId id="301" r:id="rId33"/>
    <p:sldId id="319" r:id="rId34"/>
    <p:sldId id="320" r:id="rId35"/>
    <p:sldId id="302" r:id="rId36"/>
    <p:sldId id="321" r:id="rId37"/>
    <p:sldId id="322" r:id="rId38"/>
    <p:sldId id="324" r:id="rId39"/>
    <p:sldId id="303" r:id="rId40"/>
    <p:sldId id="323" r:id="rId41"/>
    <p:sldId id="327" r:id="rId42"/>
    <p:sldId id="328" r:id="rId43"/>
    <p:sldId id="304" r:id="rId44"/>
    <p:sldId id="325" r:id="rId45"/>
    <p:sldId id="326" r:id="rId4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1" autoAdjust="0"/>
    <p:restoredTop sz="94660"/>
  </p:normalViewPr>
  <p:slideViewPr>
    <p:cSldViewPr>
      <p:cViewPr>
        <p:scale>
          <a:sx n="100" d="100"/>
          <a:sy n="100" d="100"/>
        </p:scale>
        <p:origin x="-1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6BFD4-97C7-42F5-83A8-3092F3357C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9DF8B8-8CFA-41CC-8D57-2321890A7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43FD8-1F11-401E-93BA-2CA1668117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38934-D15E-4CA7-B6F1-C720F0EBF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461E7-8C00-4F7F-A087-E98E475288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150AA-9399-466B-B21E-67251D847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44287-A37C-4285-A489-C46CEEC699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9E09B-8F03-4164-ABEE-407F10AD9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0D211-F5AB-4819-A800-DDA5AD69E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FE56B-C6C2-42D4-A94A-273772DAB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664CD-4B9D-4E14-AE5D-F154ED18FA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66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14902730-0F42-4D9B-919A-C93C7239CD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7" r:id="rId2"/>
    <p:sldLayoutId id="2147483696" r:id="rId3"/>
    <p:sldLayoutId id="2147483695" r:id="rId4"/>
    <p:sldLayoutId id="2147483694" r:id="rId5"/>
    <p:sldLayoutId id="2147483693" r:id="rId6"/>
    <p:sldLayoutId id="2147483692" r:id="rId7"/>
    <p:sldLayoutId id="2147483691" r:id="rId8"/>
    <p:sldLayoutId id="2147483690" r:id="rId9"/>
    <p:sldLayoutId id="2147483689" r:id="rId10"/>
    <p:sldLayoutId id="214748368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tandardandpoors.com/home/en/us" TargetMode="External"/><Relationship Id="rId3" Type="http://schemas.openxmlformats.org/officeDocument/2006/relationships/image" Target="../media/image21.jpeg"/><Relationship Id="rId7" Type="http://schemas.openxmlformats.org/officeDocument/2006/relationships/image" Target="../media/image23.jpeg"/><Relationship Id="rId2" Type="http://schemas.openxmlformats.org/officeDocument/2006/relationships/hyperlink" Target="http://www.sba.gov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lfunds.com/" TargetMode="External"/><Relationship Id="rId5" Type="http://schemas.openxmlformats.org/officeDocument/2006/relationships/image" Target="../media/image22.jpeg"/><Relationship Id="rId4" Type="http://schemas.openxmlformats.org/officeDocument/2006/relationships/hyperlink" Target="http://www.dnb.com/" TargetMode="External"/><Relationship Id="rId9" Type="http://schemas.openxmlformats.org/officeDocument/2006/relationships/image" Target="../media/image24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etailmerchants.com/" TargetMode="External"/><Relationship Id="rId3" Type="http://schemas.openxmlformats.org/officeDocument/2006/relationships/hyperlink" Target="http://www.forbes.com/" TargetMode="External"/><Relationship Id="rId7" Type="http://schemas.openxmlformats.org/officeDocument/2006/relationships/hyperlink" Target="http://www.nfib.com/" TargetMode="External"/><Relationship Id="rId2" Type="http://schemas.openxmlformats.org/officeDocument/2006/relationships/hyperlink" Target="http://money.cnn.com/magazines/fortun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nline.wsj.com/home-page" TargetMode="External"/><Relationship Id="rId5" Type="http://schemas.openxmlformats.org/officeDocument/2006/relationships/hyperlink" Target="http://www.blackenterprise.com/" TargetMode="External"/><Relationship Id="rId4" Type="http://schemas.openxmlformats.org/officeDocument/2006/relationships/hyperlink" Target="http://www.entrepreneur.com/" TargetMode="External"/><Relationship Id="rId9" Type="http://schemas.openxmlformats.org/officeDocument/2006/relationships/image" Target="../media/image25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7924800" cy="1289050"/>
          </a:xfrm>
        </p:spPr>
        <p:txBody>
          <a:bodyPr/>
          <a:lstStyle/>
          <a:p>
            <a:pPr eaLnBrk="1" hangingPunct="1"/>
            <a:r>
              <a:rPr lang="en-US" sz="6600" b="1" dirty="0" smtClean="0">
                <a:latin typeface="Berlin Sans FB" pitchFamily="34" charset="0"/>
              </a:rPr>
              <a:t>Intro to Business 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8153400" cy="30480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Unit Four </a:t>
            </a:r>
            <a:endParaRPr lang="en-US" sz="2800" b="1" dirty="0"/>
          </a:p>
          <a:p>
            <a:pPr eaLnBrk="1" hangingPunct="1"/>
            <a:r>
              <a:rPr lang="en-US" sz="2800" b="1" dirty="0"/>
              <a:t>Business Operations </a:t>
            </a:r>
          </a:p>
          <a:p>
            <a:pPr eaLnBrk="1" hangingPunct="1"/>
            <a:endParaRPr lang="en-US" sz="2800" b="1" dirty="0"/>
          </a:p>
          <a:p>
            <a:pPr eaLnBrk="1" hangingPunct="1"/>
            <a:r>
              <a:rPr lang="en-US" sz="2800" b="1" dirty="0">
                <a:solidFill>
                  <a:srgbClr val="00B0F0"/>
                </a:solidFill>
              </a:rPr>
              <a:t>Chapter </a:t>
            </a:r>
            <a:r>
              <a:rPr lang="en-US" sz="2800" b="1" dirty="0" smtClean="0">
                <a:solidFill>
                  <a:srgbClr val="00B0F0"/>
                </a:solidFill>
              </a:rPr>
              <a:t>12</a:t>
            </a:r>
            <a:endParaRPr lang="en-US" sz="2800" b="1" dirty="0">
              <a:solidFill>
                <a:srgbClr val="00B0F0"/>
              </a:solidFill>
            </a:endParaRPr>
          </a:p>
          <a:p>
            <a:pPr eaLnBrk="1" hangingPunct="1"/>
            <a:r>
              <a:rPr lang="en-US" sz="2800" b="1" dirty="0" smtClean="0"/>
              <a:t>Small Business Management </a:t>
            </a:r>
          </a:p>
        </p:txBody>
      </p:sp>
      <p:pic>
        <p:nvPicPr>
          <p:cNvPr id="6" name="Picture 5" descr="IntroToBusiness_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76573">
            <a:off x="615415" y="1716266"/>
            <a:ext cx="1699526" cy="2215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3273883"/>
              </p:ext>
            </p:extLst>
          </p:nvPr>
        </p:nvGraphicFramePr>
        <p:xfrm>
          <a:off x="457200" y="304800"/>
          <a:ext cx="8229600" cy="628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Elements of a Business Plan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</a:tr>
              <a:tr h="10566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Description of Business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The business idea                         Major products &amp; services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Ownership structure                      Strengths</a:t>
                      </a:r>
                      <a:r>
                        <a:rPr lang="en-US" baseline="0" dirty="0" smtClean="0"/>
                        <a:t> and weaknesses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Long-term and short-term goals</a:t>
                      </a:r>
                      <a:endParaRPr lang="en-US" dirty="0"/>
                    </a:p>
                  </a:txBody>
                  <a:tcPr/>
                </a:tc>
              </a:tr>
              <a:tr h="10566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b="1" dirty="0" smtClean="0"/>
                        <a:t>Customer Analysis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Description of customers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Location, number,</a:t>
                      </a:r>
                      <a:r>
                        <a:rPr lang="en-US" baseline="0" dirty="0" smtClean="0"/>
                        <a:t> and resources of customers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Sales forecast</a:t>
                      </a:r>
                      <a:endParaRPr lang="en-US" dirty="0"/>
                    </a:p>
                  </a:txBody>
                  <a:tcPr/>
                </a:tc>
              </a:tr>
              <a:tr h="10566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Operations Plan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Organization of the company         Description of major operations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Analysis of resources needed         Human resource plans</a:t>
                      </a:r>
                      <a:endParaRPr lang="en-US" dirty="0"/>
                    </a:p>
                  </a:txBody>
                  <a:tcPr/>
                </a:tc>
              </a:tr>
              <a:tr h="10566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Marketing</a:t>
                      </a:r>
                      <a:r>
                        <a:rPr lang="en-US" b="1" baseline="0" dirty="0" smtClean="0"/>
                        <a:t> Plan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Description of major marketing activities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Description of resources needed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Schedule of marketing activities</a:t>
                      </a:r>
                      <a:endParaRPr lang="en-US" dirty="0"/>
                    </a:p>
                  </a:txBody>
                  <a:tcPr/>
                </a:tc>
              </a:tr>
              <a:tr h="10566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Financial Plans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Start-Up costs                Short-term and long-term financial needs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Sources of financing       </a:t>
                      </a:r>
                      <a:r>
                        <a:rPr lang="en-US" sz="600" baseline="0" dirty="0" smtClean="0"/>
                        <a:t> </a:t>
                      </a:r>
                      <a:r>
                        <a:rPr lang="en-US" dirty="0" smtClean="0"/>
                        <a:t>Budgets and financial statements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280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project30.org/wp-content/uploads/2012/05/small-business-financ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864" y="0"/>
            <a:ext cx="3276600" cy="218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Financing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458200" cy="4302125"/>
          </a:xfrm>
        </p:spPr>
        <p:txBody>
          <a:bodyPr/>
          <a:lstStyle/>
          <a:p>
            <a:r>
              <a:rPr lang="en-US" sz="2400" b="1" dirty="0" smtClean="0"/>
              <a:t>Start-Up Financing</a:t>
            </a:r>
          </a:p>
          <a:p>
            <a:pPr lvl="1"/>
            <a:r>
              <a:rPr lang="en-US" sz="2000" dirty="0" smtClean="0"/>
              <a:t>Amount of money needed to start the business</a:t>
            </a:r>
          </a:p>
          <a:p>
            <a:pPr lvl="3"/>
            <a:endParaRPr lang="en-US" sz="1600" dirty="0" smtClean="0"/>
          </a:p>
          <a:p>
            <a:r>
              <a:rPr lang="en-US" sz="2400" b="1" dirty="0" smtClean="0"/>
              <a:t>Short-Term Financing</a:t>
            </a:r>
          </a:p>
          <a:p>
            <a:pPr lvl="1"/>
            <a:r>
              <a:rPr lang="en-US" sz="2000" dirty="0" smtClean="0"/>
              <a:t>Money needed to pay for current operating activities of a business; Usually LESS THAN 1 year</a:t>
            </a:r>
          </a:p>
          <a:p>
            <a:pPr lvl="3"/>
            <a:endParaRPr lang="en-US" sz="1600" dirty="0" smtClean="0"/>
          </a:p>
          <a:p>
            <a:r>
              <a:rPr lang="en-US" sz="2400" b="1" dirty="0" smtClean="0"/>
              <a:t>Long-Term Financing</a:t>
            </a:r>
          </a:p>
          <a:p>
            <a:pPr lvl="1"/>
            <a:r>
              <a:rPr lang="en-US" sz="2000" dirty="0" smtClean="0"/>
              <a:t>Money needed for the important resources of a business (such as land, buildings, equipment) that will last for many years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9204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eba-na.com/images/smallBusinessLoan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366" y="4038600"/>
            <a:ext cx="4244634" cy="28297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Financing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30725"/>
          </a:xfrm>
        </p:spPr>
        <p:txBody>
          <a:bodyPr/>
          <a:lstStyle/>
          <a:p>
            <a:r>
              <a:rPr lang="en-US" sz="2400" b="1" dirty="0" smtClean="0"/>
              <a:t>Sources of Financing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Owner’s funds</a:t>
            </a:r>
          </a:p>
          <a:p>
            <a:pPr lvl="2"/>
            <a:r>
              <a:rPr lang="en-US" sz="1600" dirty="0" smtClean="0"/>
              <a:t>Sole-Proprietorship = Personal savings</a:t>
            </a:r>
          </a:p>
          <a:p>
            <a:pPr lvl="2"/>
            <a:r>
              <a:rPr lang="en-US" sz="1600" dirty="0" smtClean="0"/>
              <a:t>Partnership = contributions from both parties</a:t>
            </a:r>
          </a:p>
          <a:p>
            <a:pPr lvl="2"/>
            <a:endParaRPr lang="en-US" sz="1600" dirty="0" smtClean="0"/>
          </a:p>
          <a:p>
            <a:pPr lvl="1"/>
            <a:r>
              <a:rPr lang="en-US" sz="2000" dirty="0" smtClean="0"/>
              <a:t>Borrowed funds</a:t>
            </a:r>
          </a:p>
          <a:p>
            <a:pPr lvl="2"/>
            <a:r>
              <a:rPr lang="en-US" sz="1600" dirty="0" smtClean="0"/>
              <a:t>Loans from banks</a:t>
            </a:r>
          </a:p>
          <a:p>
            <a:pPr lvl="2"/>
            <a:r>
              <a:rPr lang="en-US" sz="1600" dirty="0" smtClean="0"/>
              <a:t>Loans from other financial institutions</a:t>
            </a:r>
          </a:p>
          <a:p>
            <a:pPr lvl="2"/>
            <a:r>
              <a:rPr lang="en-US" sz="1600" dirty="0" smtClean="0"/>
              <a:t>Financing from private investors</a:t>
            </a:r>
          </a:p>
          <a:p>
            <a:pPr lvl="2"/>
            <a:r>
              <a:rPr lang="en-US" sz="1600" dirty="0" smtClean="0"/>
              <a:t>Financing from other companies</a:t>
            </a:r>
          </a:p>
        </p:txBody>
      </p:sp>
    </p:spTree>
    <p:extLst>
      <p:ext uri="{BB962C8B-B14F-4D97-AF65-F5344CB8AC3E}">
        <p14:creationId xmlns:p14="http://schemas.microsoft.com/office/powerpoint/2010/main" val="336889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/>
              <a:t>COMMON REASONS FOR </a:t>
            </a:r>
            <a:r>
              <a:rPr lang="en-US" altLang="en-US" sz="4000" dirty="0" smtClean="0"/>
              <a:t/>
            </a:r>
            <a:br>
              <a:rPr lang="en-US" altLang="en-US" sz="4000" dirty="0" smtClean="0"/>
            </a:br>
            <a:r>
              <a:rPr lang="en-US" altLang="en-US" sz="4000" dirty="0" smtClean="0"/>
              <a:t>SMALL </a:t>
            </a:r>
            <a:r>
              <a:rPr lang="en-US" altLang="en-US" sz="4000" dirty="0"/>
              <a:t>BUSINESS </a:t>
            </a:r>
            <a:r>
              <a:rPr lang="en-US" altLang="en-US" sz="4000" dirty="0">
                <a:solidFill>
                  <a:srgbClr val="FF0000"/>
                </a:solidFill>
              </a:rPr>
              <a:t>FAILURE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59528" cy="4530725"/>
          </a:xfrm>
        </p:spPr>
        <p:txBody>
          <a:bodyPr/>
          <a:lstStyle/>
          <a:p>
            <a:r>
              <a:rPr lang="en-US" altLang="en-US" sz="2700" dirty="0"/>
              <a:t>Not keeping adequate records</a:t>
            </a:r>
          </a:p>
          <a:p>
            <a:r>
              <a:rPr lang="en-US" altLang="en-US" sz="2700" dirty="0"/>
              <a:t>Not having enough start-up money</a:t>
            </a:r>
          </a:p>
          <a:p>
            <a:r>
              <a:rPr lang="en-US" altLang="en-US" sz="2700" dirty="0"/>
              <a:t>Lack of management experience</a:t>
            </a:r>
          </a:p>
          <a:p>
            <a:r>
              <a:rPr lang="en-US" altLang="en-US" sz="2700" dirty="0"/>
              <a:t>Lack of experience with the type of business</a:t>
            </a:r>
          </a:p>
          <a:p>
            <a:r>
              <a:rPr lang="en-US" altLang="en-US" sz="2700" dirty="0"/>
              <a:t>Not controlling operating expenses</a:t>
            </a:r>
          </a:p>
          <a:p>
            <a:r>
              <a:rPr lang="en-US" altLang="en-US" sz="2700" dirty="0"/>
              <a:t>Poor location for the business</a:t>
            </a:r>
          </a:p>
          <a:p>
            <a:r>
              <a:rPr lang="en-US" altLang="en-US" sz="2700" dirty="0"/>
              <a:t>Failure to manage credit offered to </a:t>
            </a:r>
            <a:r>
              <a:rPr lang="en-US" altLang="en-US" sz="2700" dirty="0" smtClean="0"/>
              <a:t>customers</a:t>
            </a:r>
            <a:endParaRPr lang="en-US" altLang="en-US" sz="2700" dirty="0"/>
          </a:p>
          <a:p>
            <a:endParaRPr lang="en-US" dirty="0"/>
          </a:p>
        </p:txBody>
      </p:sp>
      <p:pic>
        <p:nvPicPr>
          <p:cNvPr id="1026" name="Picture 2" descr="http://nhab.it/wp-content/uploads/2013/05/clos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986" y="5029201"/>
            <a:ext cx="339634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7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7924800" cy="1289050"/>
          </a:xfrm>
        </p:spPr>
        <p:txBody>
          <a:bodyPr/>
          <a:lstStyle/>
          <a:p>
            <a:pPr eaLnBrk="1" hangingPunct="1"/>
            <a:r>
              <a:rPr lang="en-US" sz="6600" b="1" dirty="0" smtClean="0">
                <a:latin typeface="Berlin Sans FB" pitchFamily="34" charset="0"/>
              </a:rPr>
              <a:t>Intro to Business 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8153400" cy="30480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Unit Four </a:t>
            </a:r>
            <a:endParaRPr lang="en-US" sz="2800" b="1" dirty="0"/>
          </a:p>
          <a:p>
            <a:pPr eaLnBrk="1" hangingPunct="1"/>
            <a:r>
              <a:rPr lang="en-US" sz="2800" b="1" dirty="0"/>
              <a:t>Business Operations </a:t>
            </a:r>
          </a:p>
          <a:p>
            <a:pPr eaLnBrk="1" hangingPunct="1"/>
            <a:endParaRPr lang="en-US" sz="2800" b="1" dirty="0"/>
          </a:p>
          <a:p>
            <a:pPr eaLnBrk="1" hangingPunct="1"/>
            <a:r>
              <a:rPr lang="en-US" sz="2800" b="1" dirty="0">
                <a:solidFill>
                  <a:srgbClr val="00B0F0"/>
                </a:solidFill>
              </a:rPr>
              <a:t>Chapter </a:t>
            </a:r>
            <a:r>
              <a:rPr lang="en-US" sz="2800" b="1" dirty="0" smtClean="0">
                <a:solidFill>
                  <a:srgbClr val="00B0F0"/>
                </a:solidFill>
              </a:rPr>
              <a:t>13</a:t>
            </a:r>
            <a:endParaRPr lang="en-US" sz="2800" b="1" dirty="0">
              <a:solidFill>
                <a:srgbClr val="00B0F0"/>
              </a:solidFill>
            </a:endParaRPr>
          </a:p>
          <a:p>
            <a:pPr eaLnBrk="1" hangingPunct="1"/>
            <a:r>
              <a:rPr lang="en-US" sz="2800" b="1" dirty="0" smtClean="0"/>
              <a:t>Managing Human Resources</a:t>
            </a:r>
          </a:p>
        </p:txBody>
      </p:sp>
      <p:pic>
        <p:nvPicPr>
          <p:cNvPr id="6" name="Picture 5" descr="IntroToBusiness_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76573">
            <a:off x="615415" y="1716266"/>
            <a:ext cx="1699526" cy="2215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08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GOALS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r>
              <a:rPr lang="en-US" b="1" u="sng" dirty="0" smtClean="0"/>
              <a:t>Explain</a:t>
            </a:r>
            <a:r>
              <a:rPr lang="en-US" dirty="0" smtClean="0"/>
              <a:t> why human resources are important to the success of small business.</a:t>
            </a:r>
            <a:endParaRPr lang="en-US" dirty="0"/>
          </a:p>
          <a:p>
            <a:pPr lvl="4"/>
            <a:endParaRPr lang="en-US" dirty="0" smtClean="0"/>
          </a:p>
          <a:p>
            <a:r>
              <a:rPr lang="en-US" b="1" u="sng" dirty="0" smtClean="0"/>
              <a:t>Identify</a:t>
            </a:r>
            <a:r>
              <a:rPr lang="en-US" dirty="0" smtClean="0"/>
              <a:t> factors to be considered by a small business owner when assessing human resource needs. </a:t>
            </a:r>
          </a:p>
          <a:p>
            <a:pPr lvl="4"/>
            <a:endParaRPr lang="en-US" u="sng" dirty="0" smtClean="0"/>
          </a:p>
          <a:p>
            <a:r>
              <a:rPr lang="en-US" b="1" u="sng" dirty="0" smtClean="0"/>
              <a:t>Outline</a:t>
            </a:r>
            <a:r>
              <a:rPr lang="en-US" dirty="0" smtClean="0"/>
              <a:t> types of compensation and typical benefits for employees. </a:t>
            </a:r>
          </a:p>
          <a:p>
            <a:pPr marL="2743200" lvl="6" indent="0"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7695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ace.edu/human-resources/sites/pace.edu.human-resources/files/HR/Images/HR-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400" y="4654550"/>
            <a:ext cx="350520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Human Resource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Human Resources</a:t>
            </a:r>
          </a:p>
          <a:p>
            <a:pPr lvl="1"/>
            <a:r>
              <a:rPr lang="en-US" dirty="0" smtClean="0"/>
              <a:t>The people who work for a business 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Small business may have few employees</a:t>
            </a:r>
          </a:p>
          <a:p>
            <a:pPr lvl="1"/>
            <a:r>
              <a:rPr lang="en-US" dirty="0" smtClean="0"/>
              <a:t>Impact of one person can be very noticeable</a:t>
            </a:r>
          </a:p>
          <a:p>
            <a:pPr lvl="1"/>
            <a:r>
              <a:rPr lang="en-US" dirty="0" smtClean="0"/>
              <a:t>Responsible for a number of activities</a:t>
            </a:r>
          </a:p>
          <a:p>
            <a:pPr lvl="1"/>
            <a:r>
              <a:rPr lang="en-US" dirty="0" smtClean="0"/>
              <a:t>May make key decisions &amp; solve problems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57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Resource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Human Resource Management</a:t>
            </a:r>
          </a:p>
          <a:p>
            <a:pPr lvl="1"/>
            <a:r>
              <a:rPr lang="en-US" dirty="0" smtClean="0"/>
              <a:t>Ensures that employees are available, that they are productive, paid, and satisfied with their work. </a:t>
            </a:r>
          </a:p>
        </p:txBody>
      </p:sp>
      <p:pic>
        <p:nvPicPr>
          <p:cNvPr id="2050" name="Picture 2" descr="http://www.mytipstricks.com/wp-content/uploads/2013/09/spic_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524" y="3124200"/>
            <a:ext cx="6296076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711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Resource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10600" cy="4530725"/>
          </a:xfrm>
        </p:spPr>
        <p:txBody>
          <a:bodyPr/>
          <a:lstStyle/>
          <a:p>
            <a:r>
              <a:rPr lang="en-US" dirty="0" smtClean="0"/>
              <a:t>Categorizing Human Resources</a:t>
            </a:r>
          </a:p>
          <a:p>
            <a:pPr lvl="1"/>
            <a:r>
              <a:rPr lang="en-US" dirty="0" smtClean="0"/>
              <a:t>Staffing is vital</a:t>
            </a:r>
          </a:p>
          <a:p>
            <a:pPr lvl="1"/>
            <a:r>
              <a:rPr lang="en-US" dirty="0" smtClean="0"/>
              <a:t>Once hired, employee is paid (profitable or not)</a:t>
            </a:r>
          </a:p>
          <a:p>
            <a:pPr lvl="1"/>
            <a:r>
              <a:rPr lang="en-US" dirty="0" smtClean="0"/>
              <a:t>Contribute to company’s profitability</a:t>
            </a:r>
          </a:p>
          <a:p>
            <a:pPr lvl="1"/>
            <a:endParaRPr lang="en-US" dirty="0" smtClean="0"/>
          </a:p>
          <a:p>
            <a:r>
              <a:rPr lang="en-US" sz="2200" b="1" dirty="0" smtClean="0"/>
              <a:t>Permanent</a:t>
            </a:r>
            <a:r>
              <a:rPr lang="en-US" sz="2200" dirty="0" smtClean="0"/>
              <a:t>: long term commitment</a:t>
            </a:r>
          </a:p>
          <a:p>
            <a:r>
              <a:rPr lang="en-US" sz="2200" b="1" dirty="0" smtClean="0"/>
              <a:t>Temporary</a:t>
            </a:r>
            <a:r>
              <a:rPr lang="en-US" sz="2200" dirty="0" smtClean="0"/>
              <a:t>: specific time frame or assignment (seasonal) (Full/Part)</a:t>
            </a:r>
          </a:p>
          <a:p>
            <a:pPr marL="0" indent="0">
              <a:buNone/>
            </a:pPr>
            <a:endParaRPr lang="en-US" sz="2200" dirty="0" smtClean="0"/>
          </a:p>
          <a:p>
            <a:r>
              <a:rPr lang="en-US" sz="2200" b="1" dirty="0" smtClean="0"/>
              <a:t>Full-Time</a:t>
            </a:r>
            <a:r>
              <a:rPr lang="en-US" sz="2200" dirty="0" smtClean="0"/>
              <a:t>: regular schedule, 30+ hours per week</a:t>
            </a:r>
          </a:p>
          <a:p>
            <a:r>
              <a:rPr lang="en-US" sz="2200" b="1" dirty="0" smtClean="0"/>
              <a:t>Part-Time</a:t>
            </a:r>
            <a:r>
              <a:rPr lang="en-US" sz="2200" dirty="0" smtClean="0"/>
              <a:t>: fewer hours, fewer days (afterschool)</a:t>
            </a:r>
          </a:p>
        </p:txBody>
      </p:sp>
    </p:spTree>
    <p:extLst>
      <p:ext uri="{BB962C8B-B14F-4D97-AF65-F5344CB8AC3E}">
        <p14:creationId xmlns:p14="http://schemas.microsoft.com/office/powerpoint/2010/main" val="274462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485454"/>
              </p:ext>
            </p:extLst>
          </p:nvPr>
        </p:nvGraphicFramePr>
        <p:xfrm>
          <a:off x="457200" y="381002"/>
          <a:ext cx="8229600" cy="6172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93505">
                <a:tc>
                  <a:txBody>
                    <a:bodyPr/>
                    <a:lstStyle/>
                    <a:p>
                      <a:r>
                        <a:rPr lang="en-US" dirty="0" smtClean="0"/>
                        <a:t>Employee 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Supporting Reason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Opposing Reason</a:t>
                      </a:r>
                      <a:endParaRPr lang="en-US" dirty="0"/>
                    </a:p>
                  </a:txBody>
                  <a:tcPr/>
                </a:tc>
              </a:tr>
              <a:tr h="141967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Permanent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Will know the business </a:t>
                      </a:r>
                    </a:p>
                    <a:p>
                      <a:r>
                        <a:rPr lang="en-US" sz="1600" baseline="0" dirty="0" smtClean="0"/>
                        <a:t>Employees will have a greater loyalty to it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Payroll expenses will continue no</a:t>
                      </a:r>
                      <a:r>
                        <a:rPr lang="en-US" sz="1600" baseline="0" dirty="0" smtClean="0"/>
                        <a:t> matter what the condition of the business (slow)</a:t>
                      </a:r>
                      <a:endParaRPr lang="en-US" sz="1600" dirty="0"/>
                    </a:p>
                  </a:txBody>
                  <a:tcPr/>
                </a:tc>
              </a:tr>
              <a:tr h="141967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Temporary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Can fill when business increases and be eliminated when business decreases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Difficult to</a:t>
                      </a:r>
                      <a:r>
                        <a:rPr lang="en-US" sz="1600" baseline="0" dirty="0" smtClean="0"/>
                        <a:t> find people who are qualified and want to work a short period</a:t>
                      </a:r>
                      <a:endParaRPr lang="en-US" sz="1600" dirty="0"/>
                    </a:p>
                  </a:txBody>
                  <a:tcPr/>
                </a:tc>
              </a:tr>
              <a:tr h="141967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Full-Time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Can be counted on to work regularly</a:t>
                      </a:r>
                    </a:p>
                    <a:p>
                      <a:r>
                        <a:rPr lang="en-US" sz="1600" dirty="0" smtClean="0"/>
                        <a:t>Complete the important work of the business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Costs are usually higher because full-time must be paid some fringe benefits</a:t>
                      </a:r>
                      <a:endParaRPr lang="en-US" sz="1600" dirty="0"/>
                    </a:p>
                  </a:txBody>
                  <a:tcPr/>
                </a:tc>
              </a:tr>
              <a:tr h="141967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Part-Time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Can work during days and times when extra help is required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Will likely leave if a permanent job opportunity is offered 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by</a:t>
                      </a:r>
                      <a:r>
                        <a:rPr lang="en-US" sz="1600" baseline="0" dirty="0" smtClean="0"/>
                        <a:t> another business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414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GOALS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r>
              <a:rPr lang="en-US" b="1" u="sng" dirty="0" smtClean="0"/>
              <a:t>Describe</a:t>
            </a:r>
            <a:r>
              <a:rPr lang="en-US" dirty="0" smtClean="0"/>
              <a:t> the characteristics of small business owners.</a:t>
            </a:r>
            <a:endParaRPr lang="en-US" dirty="0"/>
          </a:p>
          <a:p>
            <a:pPr lvl="4"/>
            <a:endParaRPr lang="en-US" dirty="0" smtClean="0"/>
          </a:p>
          <a:p>
            <a:r>
              <a:rPr lang="en-US" b="1" u="sng" dirty="0" smtClean="0"/>
              <a:t>Identify</a:t>
            </a:r>
            <a:r>
              <a:rPr lang="en-US" dirty="0" smtClean="0"/>
              <a:t> key steps small business owners follow to start their business.</a:t>
            </a:r>
          </a:p>
          <a:p>
            <a:pPr lvl="4"/>
            <a:endParaRPr lang="en-US" u="sng" dirty="0"/>
          </a:p>
          <a:p>
            <a:r>
              <a:rPr lang="en-US" b="1" u="sng" dirty="0" smtClean="0"/>
              <a:t>Explain</a:t>
            </a:r>
            <a:r>
              <a:rPr lang="en-US" dirty="0" smtClean="0"/>
              <a:t> the importance of a written business plan.</a:t>
            </a:r>
          </a:p>
          <a:p>
            <a:pPr marL="2743200" lvl="6" indent="0">
              <a:buNone/>
            </a:pPr>
            <a:r>
              <a:rPr lang="en-US" dirty="0" smtClean="0"/>
              <a:t> </a:t>
            </a:r>
          </a:p>
          <a:p>
            <a:r>
              <a:rPr lang="en-US" b="1" u="sng" dirty="0" smtClean="0"/>
              <a:t>Detail</a:t>
            </a:r>
            <a:r>
              <a:rPr lang="en-US" dirty="0" smtClean="0"/>
              <a:t> various types of financing for a new business.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Resource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30725"/>
          </a:xfrm>
        </p:spPr>
        <p:txBody>
          <a:bodyPr/>
          <a:lstStyle/>
          <a:p>
            <a:r>
              <a:rPr lang="en-US" dirty="0" smtClean="0"/>
              <a:t>Determining Employee Qualifications</a:t>
            </a:r>
          </a:p>
          <a:p>
            <a:pPr lvl="1"/>
            <a:r>
              <a:rPr lang="en-US" dirty="0" smtClean="0"/>
              <a:t>What work needs to be completed? </a:t>
            </a:r>
            <a:br>
              <a:rPr lang="en-US" dirty="0" smtClean="0"/>
            </a:br>
            <a:r>
              <a:rPr lang="en-US" dirty="0" smtClean="0"/>
              <a:t>(current or new activities)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What skills are needed to do the work?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What type of employee?  </a:t>
            </a:r>
            <a:br>
              <a:rPr lang="en-US" dirty="0" smtClean="0"/>
            </a:br>
            <a:r>
              <a:rPr lang="en-US" dirty="0" smtClean="0"/>
              <a:t>Permanent</a:t>
            </a:r>
            <a:r>
              <a:rPr lang="en-US" dirty="0"/>
              <a:t> </a:t>
            </a:r>
            <a:r>
              <a:rPr lang="en-US" dirty="0" smtClean="0"/>
              <a:t>or Temporary; Full or Part-Time?</a:t>
            </a:r>
          </a:p>
          <a:p>
            <a:pPr lvl="1"/>
            <a:endParaRPr lang="en-US" dirty="0"/>
          </a:p>
          <a:p>
            <a:r>
              <a:rPr lang="en-US" sz="2600" b="1" u="sng" dirty="0" smtClean="0"/>
              <a:t>Goal</a:t>
            </a:r>
            <a:r>
              <a:rPr lang="en-US" sz="2600" dirty="0" smtClean="0"/>
              <a:t>:  Hire people who can meet those needs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8594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herexchange.com/wp-content/uploads/2011/11/Interview-Cartoon-300x2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52413"/>
            <a:ext cx="2199587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Resource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686800" cy="4530725"/>
          </a:xfrm>
        </p:spPr>
        <p:txBody>
          <a:bodyPr/>
          <a:lstStyle/>
          <a:p>
            <a:r>
              <a:rPr lang="en-US" dirty="0" smtClean="0"/>
              <a:t>Locating New Employees</a:t>
            </a:r>
          </a:p>
          <a:p>
            <a:endParaRPr lang="en-US" dirty="0" smtClean="0"/>
          </a:p>
          <a:p>
            <a:pPr lvl="1"/>
            <a:r>
              <a:rPr lang="en-US" b="1" dirty="0" smtClean="0"/>
              <a:t>Young &amp; Older Employees </a:t>
            </a:r>
            <a:r>
              <a:rPr lang="en-US" sz="2200" dirty="0" smtClean="0"/>
              <a:t>looking for part-time.</a:t>
            </a:r>
          </a:p>
          <a:p>
            <a:pPr lvl="2"/>
            <a:r>
              <a:rPr lang="en-US" dirty="0" smtClean="0"/>
              <a:t>Provides convenient location </a:t>
            </a:r>
          </a:p>
          <a:p>
            <a:pPr lvl="2"/>
            <a:r>
              <a:rPr lang="en-US" dirty="0" smtClean="0"/>
              <a:t>more flexible schedules</a:t>
            </a:r>
          </a:p>
          <a:p>
            <a:pPr lvl="2"/>
            <a:r>
              <a:rPr lang="en-US" dirty="0" smtClean="0"/>
              <a:t>pleasant work environment.</a:t>
            </a:r>
          </a:p>
          <a:p>
            <a:pPr lvl="2"/>
            <a:endParaRPr lang="en-US" dirty="0"/>
          </a:p>
          <a:p>
            <a:pPr lvl="1"/>
            <a:r>
              <a:rPr lang="en-US" b="1" dirty="0" smtClean="0"/>
              <a:t>Skilled Workers</a:t>
            </a:r>
          </a:p>
          <a:p>
            <a:pPr lvl="2"/>
            <a:r>
              <a:rPr lang="en-US" dirty="0" smtClean="0"/>
              <a:t>Want more decision-making responsibility </a:t>
            </a:r>
          </a:p>
          <a:p>
            <a:pPr lvl="2"/>
            <a:r>
              <a:rPr lang="en-US" dirty="0" smtClean="0"/>
              <a:t>Greater variety of workload</a:t>
            </a:r>
          </a:p>
          <a:p>
            <a:pPr lvl="2"/>
            <a:r>
              <a:rPr lang="en-US" dirty="0" smtClean="0"/>
              <a:t>Prefer smaller organizations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347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Resource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686800" cy="4530725"/>
          </a:xfrm>
        </p:spPr>
        <p:txBody>
          <a:bodyPr/>
          <a:lstStyle/>
          <a:p>
            <a:r>
              <a:rPr lang="en-US" dirty="0" smtClean="0"/>
              <a:t>Locating New </a:t>
            </a:r>
            <a:r>
              <a:rPr lang="en-US" dirty="0" smtClean="0"/>
              <a:t>Employees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High School Teachers &amp; College Professors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High School or College Placement Offices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Recommendations of Current Employees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Classified Ads in Local Newspaper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Clubs and Social Organizations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Customers of the Small Business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AutoShape 2" descr="https://vnyprop.org/wp-content/uploads/2012/08/76934118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738" y="4495800"/>
            <a:ext cx="2536336" cy="2104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ttp://herexchange.com/wp-content/uploads/2011/11/Interview-Cartoon-300x29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52413"/>
            <a:ext cx="1742387" cy="1690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5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Resource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30725"/>
          </a:xfrm>
        </p:spPr>
        <p:txBody>
          <a:bodyPr/>
          <a:lstStyle/>
          <a:p>
            <a:r>
              <a:rPr lang="en-US" dirty="0" smtClean="0"/>
              <a:t>Hiring New Employees</a:t>
            </a:r>
          </a:p>
          <a:p>
            <a:pPr lvl="1"/>
            <a:r>
              <a:rPr lang="en-US" dirty="0" smtClean="0"/>
              <a:t>Less formal than large company</a:t>
            </a:r>
          </a:p>
          <a:p>
            <a:pPr lvl="1"/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488666"/>
              </p:ext>
            </p:extLst>
          </p:nvPr>
        </p:nvGraphicFramePr>
        <p:xfrm>
          <a:off x="457200" y="2590800"/>
          <a:ext cx="8458200" cy="4081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9100"/>
                <a:gridCol w="4229100"/>
              </a:tblGrid>
              <a:tr h="37101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Choosing the Right People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09175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Applicant Qualifications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Information Sources</a:t>
                      </a:r>
                      <a:endParaRPr lang="en-US" sz="1400" b="1" dirty="0"/>
                    </a:p>
                  </a:txBody>
                  <a:tcPr/>
                </a:tc>
              </a:tr>
              <a:tr h="95844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Business and Technical Knowledge &amp; Skills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Transcripts / Grade Reports</a:t>
                      </a:r>
                    </a:p>
                    <a:p>
                      <a:r>
                        <a:rPr lang="en-US" sz="1400" dirty="0" smtClean="0"/>
                        <a:t>Teacher References</a:t>
                      </a:r>
                    </a:p>
                    <a:p>
                      <a:r>
                        <a:rPr lang="en-US" sz="1400" dirty="0" smtClean="0"/>
                        <a:t>Employer</a:t>
                      </a:r>
                      <a:r>
                        <a:rPr lang="en-US" sz="1400" baseline="0" dirty="0" smtClean="0"/>
                        <a:t> References</a:t>
                      </a:r>
                    </a:p>
                    <a:p>
                      <a:r>
                        <a:rPr lang="en-US" sz="1400" baseline="0" dirty="0" smtClean="0"/>
                        <a:t>Work Samples</a:t>
                      </a:r>
                      <a:endParaRPr lang="en-US" sz="1400" dirty="0"/>
                    </a:p>
                  </a:txBody>
                  <a:tcPr/>
                </a:tc>
              </a:tr>
              <a:tr h="95844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Communication &amp; Interpersonal Skills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Personal References</a:t>
                      </a:r>
                    </a:p>
                    <a:p>
                      <a:r>
                        <a:rPr lang="en-US" sz="1400" dirty="0" smtClean="0"/>
                        <a:t>Interviews</a:t>
                      </a:r>
                    </a:p>
                    <a:p>
                      <a:r>
                        <a:rPr lang="en-US" sz="1400" dirty="0" smtClean="0"/>
                        <a:t>Role playing</a:t>
                      </a:r>
                    </a:p>
                    <a:p>
                      <a:r>
                        <a:rPr lang="en-US" sz="1400" dirty="0" smtClean="0"/>
                        <a:t>Employer References</a:t>
                      </a:r>
                      <a:endParaRPr lang="en-US" sz="1400" dirty="0"/>
                    </a:p>
                  </a:txBody>
                  <a:tcPr/>
                </a:tc>
              </a:tr>
              <a:tr h="95844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Attitude Towards Work and Customers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Interview </a:t>
                      </a:r>
                    </a:p>
                    <a:p>
                      <a:r>
                        <a:rPr lang="en-US" sz="1400" dirty="0" smtClean="0"/>
                        <a:t>Employer References</a:t>
                      </a:r>
                    </a:p>
                    <a:p>
                      <a:r>
                        <a:rPr lang="en-US" sz="1400" dirty="0" smtClean="0"/>
                        <a:t>Attendance</a:t>
                      </a:r>
                      <a:r>
                        <a:rPr lang="en-US" sz="1400" baseline="0" dirty="0" smtClean="0"/>
                        <a:t> Records</a:t>
                      </a:r>
                    </a:p>
                    <a:p>
                      <a:r>
                        <a:rPr lang="en-US" sz="1400" baseline="0" dirty="0" smtClean="0"/>
                        <a:t>Work History from Resume</a:t>
                      </a:r>
                    </a:p>
                  </a:txBody>
                  <a:tcPr/>
                </a:tc>
              </a:tr>
              <a:tr h="52559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Work Experience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Resume</a:t>
                      </a:r>
                    </a:p>
                    <a:p>
                      <a:r>
                        <a:rPr lang="en-US" sz="1400" smtClean="0"/>
                        <a:t>Employer References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3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education-portal.com/cimages/multimages/16/compensation_benefits_s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857442"/>
            <a:ext cx="2044535" cy="1986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Compensation &amp;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Compensation</a:t>
            </a:r>
          </a:p>
          <a:p>
            <a:pPr lvl="1"/>
            <a:r>
              <a:rPr lang="en-US" dirty="0" smtClean="0"/>
              <a:t>amount of money paid to employee for work performed. Consists of two parts:</a:t>
            </a:r>
          </a:p>
          <a:p>
            <a:pPr lvl="1"/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b="1" dirty="0" smtClean="0"/>
              <a:t>Salary &amp; Wages</a:t>
            </a:r>
            <a:r>
              <a:rPr lang="en-US" dirty="0" smtClean="0"/>
              <a:t>: direct payment to employee for work completed</a:t>
            </a:r>
            <a:br>
              <a:rPr lang="en-US" dirty="0" smtClean="0"/>
            </a:br>
            <a:endParaRPr lang="en-US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b="1" dirty="0" smtClean="0"/>
              <a:t>Benefits</a:t>
            </a:r>
            <a:r>
              <a:rPr lang="en-US" dirty="0" smtClean="0"/>
              <a:t>: indirect forms of payment </a:t>
            </a:r>
            <a:br>
              <a:rPr lang="en-US" dirty="0" smtClean="0"/>
            </a:br>
            <a:r>
              <a:rPr lang="en-US" dirty="0" smtClean="0"/>
              <a:t>(i.e. insurance, vacation, paid parking)</a:t>
            </a:r>
            <a:endParaRPr lang="en-US" dirty="0"/>
          </a:p>
        </p:txBody>
      </p:sp>
      <p:pic>
        <p:nvPicPr>
          <p:cNvPr id="2052" name="Picture 4" descr="http://ec.l.thumbs.canstockphoto.com/canstock1986908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0162"/>
            <a:ext cx="2514600" cy="2145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33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Compensation &amp;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Time Wage</a:t>
            </a:r>
          </a:p>
          <a:p>
            <a:pPr lvl="1"/>
            <a:r>
              <a:rPr lang="en-US" dirty="0" smtClean="0"/>
              <a:t>Pays employee a specific amount of money for each </a:t>
            </a:r>
            <a:r>
              <a:rPr lang="en-US" u="sng" dirty="0" smtClean="0"/>
              <a:t>hour worked</a:t>
            </a:r>
            <a:r>
              <a:rPr lang="en-US" dirty="0" smtClean="0"/>
              <a:t>.  (40 Hour Week)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 </a:t>
            </a:r>
          </a:p>
          <a:p>
            <a:r>
              <a:rPr lang="en-US" b="1" dirty="0" smtClean="0"/>
              <a:t>Straight Salary</a:t>
            </a:r>
          </a:p>
          <a:p>
            <a:pPr lvl="1"/>
            <a:r>
              <a:rPr lang="en-US" dirty="0" smtClean="0"/>
              <a:t>Pays a specific amount per week or month worked. </a:t>
            </a:r>
            <a:r>
              <a:rPr lang="en-US" sz="2000" i="1" dirty="0" smtClean="0"/>
              <a:t>(may have worked 35 hours or 45 hours)</a:t>
            </a:r>
            <a:endParaRPr lang="en-US" i="1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0" lvl="1" indent="0" algn="ctr">
              <a:buNone/>
            </a:pP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Neither based on amount or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quality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work.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845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Compensation &amp;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30725"/>
          </a:xfrm>
        </p:spPr>
        <p:txBody>
          <a:bodyPr/>
          <a:lstStyle/>
          <a:p>
            <a:r>
              <a:rPr lang="en-US" b="1" dirty="0" smtClean="0"/>
              <a:t>Financial Incentives</a:t>
            </a:r>
          </a:p>
          <a:p>
            <a:pPr lvl="1"/>
            <a:r>
              <a:rPr lang="en-US" b="1" i="1" u="sng" dirty="0" smtClean="0">
                <a:solidFill>
                  <a:srgbClr val="0070C0"/>
                </a:solidFill>
              </a:rPr>
              <a:t>Commission</a:t>
            </a:r>
            <a:r>
              <a:rPr lang="en-US" dirty="0" smtClean="0"/>
              <a:t>: performance reward </a:t>
            </a:r>
            <a:br>
              <a:rPr lang="en-US" dirty="0" smtClean="0"/>
            </a:br>
            <a:r>
              <a:rPr lang="en-US" dirty="0" smtClean="0"/>
              <a:t>(% of sales they were responsible for making)</a:t>
            </a:r>
          </a:p>
          <a:p>
            <a:pPr lvl="3"/>
            <a:endParaRPr lang="en-US" dirty="0" smtClean="0"/>
          </a:p>
          <a:p>
            <a:pPr lvl="1"/>
            <a:r>
              <a:rPr lang="en-US" b="1" i="1" u="sng" dirty="0" smtClean="0">
                <a:solidFill>
                  <a:srgbClr val="0070C0"/>
                </a:solidFill>
              </a:rPr>
              <a:t>Piece Rate</a:t>
            </a:r>
            <a:r>
              <a:rPr lang="en-US" dirty="0" smtClean="0"/>
              <a:t>: performance reward</a:t>
            </a:r>
            <a:br>
              <a:rPr lang="en-US" dirty="0" smtClean="0"/>
            </a:br>
            <a:r>
              <a:rPr lang="en-US" dirty="0" smtClean="0"/>
              <a:t>(amount per unit of work produced)</a:t>
            </a:r>
            <a:endParaRPr lang="en-US" dirty="0"/>
          </a:p>
          <a:p>
            <a:pPr lvl="4"/>
            <a:endParaRPr lang="en-US" dirty="0" smtClean="0"/>
          </a:p>
          <a:p>
            <a:pPr lvl="1"/>
            <a:r>
              <a:rPr lang="en-US" b="1" i="1" u="sng" dirty="0" smtClean="0">
                <a:solidFill>
                  <a:srgbClr val="0070C0"/>
                </a:solidFill>
              </a:rPr>
              <a:t>Base Plus Incentive</a:t>
            </a:r>
            <a:r>
              <a:rPr lang="en-US" dirty="0" smtClean="0"/>
              <a:t>: wage or salary in addition to (PLUS) performance reward</a:t>
            </a:r>
          </a:p>
          <a:p>
            <a:pPr lvl="2"/>
            <a:r>
              <a:rPr lang="en-US" dirty="0" smtClean="0"/>
              <a:t>i.e. </a:t>
            </a:r>
            <a:r>
              <a:rPr lang="en-US" b="1" i="1" u="sng" dirty="0" smtClean="0"/>
              <a:t>Profit Sharing</a:t>
            </a:r>
            <a:r>
              <a:rPr lang="en-US" dirty="0" smtClean="0"/>
              <a:t>: receive regular pay plus  a share of the profits earned by the company</a:t>
            </a:r>
          </a:p>
          <a:p>
            <a:pPr lvl="2"/>
            <a:r>
              <a:rPr lang="en-US" dirty="0" smtClean="0"/>
              <a:t>Encourages commitment to company, teamwork, effective customer service, etc. to ensure higher profits. </a:t>
            </a:r>
          </a:p>
        </p:txBody>
      </p:sp>
    </p:spTree>
    <p:extLst>
      <p:ext uri="{BB962C8B-B14F-4D97-AF65-F5344CB8AC3E}">
        <p14:creationId xmlns:p14="http://schemas.microsoft.com/office/powerpoint/2010/main" val="376344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humbs.gograph.com/gg654673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743200"/>
            <a:ext cx="2305050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Compensation &amp;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Fringe Benefits</a:t>
            </a:r>
          </a:p>
          <a:p>
            <a:pPr lvl="1"/>
            <a:r>
              <a:rPr lang="en-US" dirty="0" smtClean="0"/>
              <a:t>Businesses offer and pay costs of benefits:</a:t>
            </a:r>
          </a:p>
          <a:p>
            <a:pPr lvl="2"/>
            <a:r>
              <a:rPr lang="en-US" dirty="0" smtClean="0"/>
              <a:t>Compensation (including overtime pay)</a:t>
            </a:r>
          </a:p>
          <a:p>
            <a:pPr lvl="2"/>
            <a:r>
              <a:rPr lang="en-US" dirty="0"/>
              <a:t>Social Security</a:t>
            </a:r>
          </a:p>
          <a:p>
            <a:pPr lvl="2"/>
            <a:r>
              <a:rPr lang="en-US" dirty="0" smtClean="0"/>
              <a:t>Medicare</a:t>
            </a:r>
          </a:p>
          <a:p>
            <a:pPr lvl="2"/>
            <a:r>
              <a:rPr lang="en-US" dirty="0" smtClean="0"/>
              <a:t>Unemployment</a:t>
            </a:r>
          </a:p>
          <a:p>
            <a:pPr lvl="2"/>
            <a:r>
              <a:rPr lang="en-US" dirty="0" smtClean="0"/>
              <a:t>Workers Compensation (injury)</a:t>
            </a:r>
          </a:p>
          <a:p>
            <a:pPr lvl="2"/>
            <a:r>
              <a:rPr lang="en-US" dirty="0" smtClean="0"/>
              <a:t>Insurance plans (Health, life, dental, disability)</a:t>
            </a:r>
          </a:p>
          <a:p>
            <a:pPr lvl="2"/>
            <a:endParaRPr lang="en-US" dirty="0"/>
          </a:p>
          <a:p>
            <a:pPr lvl="1"/>
            <a:r>
              <a:rPr lang="en-US" dirty="0" smtClean="0"/>
              <a:t>Vacation Benefits</a:t>
            </a:r>
          </a:p>
          <a:p>
            <a:pPr lvl="2"/>
            <a:r>
              <a:rPr lang="en-US" dirty="0" smtClean="0"/>
              <a:t>Paid for time they aren’t working, but makes happier, more productive employees in the long run. </a:t>
            </a:r>
          </a:p>
        </p:txBody>
      </p:sp>
    </p:spTree>
    <p:extLst>
      <p:ext uri="{BB962C8B-B14F-4D97-AF65-F5344CB8AC3E}">
        <p14:creationId xmlns:p14="http://schemas.microsoft.com/office/powerpoint/2010/main" val="43197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Fringe Benefits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6380437"/>
              </p:ext>
            </p:extLst>
          </p:nvPr>
        </p:nvGraphicFramePr>
        <p:xfrm>
          <a:off x="457200" y="1600200"/>
          <a:ext cx="8458200" cy="5029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9200"/>
                <a:gridCol w="4699000"/>
              </a:tblGrid>
              <a:tr h="452690">
                <a:tc>
                  <a:txBody>
                    <a:bodyPr/>
                    <a:lstStyle/>
                    <a:p>
                      <a:r>
                        <a:rPr lang="en-US" dirty="0" smtClean="0"/>
                        <a:t>Fringe Benefit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 to Employee</a:t>
                      </a:r>
                      <a:endParaRPr lang="en-US" dirty="0"/>
                    </a:p>
                  </a:txBody>
                  <a:tcPr/>
                </a:tc>
              </a:tr>
              <a:tr h="1116222">
                <a:tc>
                  <a:txBody>
                    <a:bodyPr/>
                    <a:lstStyle/>
                    <a:p>
                      <a:r>
                        <a:rPr lang="en-US" dirty="0" smtClean="0"/>
                        <a:t>Vacation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Much needed breaks</a:t>
                      </a:r>
                    </a:p>
                    <a:p>
                      <a:r>
                        <a:rPr lang="en-US" dirty="0" smtClean="0"/>
                        <a:t>Opportunity to relax / de-stress</a:t>
                      </a:r>
                    </a:p>
                    <a:p>
                      <a:r>
                        <a:rPr lang="en-US" dirty="0" smtClean="0"/>
                        <a:t>Enjoy</a:t>
                      </a:r>
                      <a:r>
                        <a:rPr lang="en-US" baseline="0" dirty="0" smtClean="0"/>
                        <a:t> leisure time</a:t>
                      </a:r>
                      <a:endParaRPr lang="en-US" dirty="0"/>
                    </a:p>
                  </a:txBody>
                  <a:tcPr/>
                </a:tc>
              </a:tr>
              <a:tr h="781355">
                <a:tc>
                  <a:txBody>
                    <a:bodyPr/>
                    <a:lstStyle/>
                    <a:p>
                      <a:r>
                        <a:rPr lang="en-US" dirty="0" smtClean="0"/>
                        <a:t>Health Insurance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Reduces financial burden suffered by individuals because of injury or illness</a:t>
                      </a:r>
                      <a:endParaRPr lang="en-US" dirty="0"/>
                    </a:p>
                  </a:txBody>
                  <a:tcPr/>
                </a:tc>
              </a:tr>
              <a:tr h="781355">
                <a:tc>
                  <a:txBody>
                    <a:bodyPr/>
                    <a:lstStyle/>
                    <a:p>
                      <a:r>
                        <a:rPr lang="en-US" dirty="0" smtClean="0"/>
                        <a:t>Life</a:t>
                      </a:r>
                      <a:r>
                        <a:rPr lang="en-US" baseline="0" dirty="0" smtClean="0"/>
                        <a:t> Insurance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Provides financial security for family members (If family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provider dies)</a:t>
                      </a:r>
                      <a:endParaRPr lang="en-US" dirty="0"/>
                    </a:p>
                  </a:txBody>
                  <a:tcPr/>
                </a:tc>
              </a:tr>
              <a:tr h="1116222">
                <a:tc>
                  <a:txBody>
                    <a:bodyPr/>
                    <a:lstStyle/>
                    <a:p>
                      <a:r>
                        <a:rPr lang="en-US" dirty="0" smtClean="0"/>
                        <a:t>Uniforms/Clothing Allowance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Shows</a:t>
                      </a:r>
                      <a:r>
                        <a:rPr lang="en-US" baseline="0" dirty="0" smtClean="0"/>
                        <a:t> employees commitment </a:t>
                      </a:r>
                    </a:p>
                    <a:p>
                      <a:r>
                        <a:rPr lang="en-US" baseline="0" dirty="0" smtClean="0"/>
                        <a:t>Reduces initial costs of dressing for work</a:t>
                      </a:r>
                      <a:endParaRPr lang="en-US" dirty="0"/>
                    </a:p>
                  </a:txBody>
                  <a:tcPr/>
                </a:tc>
              </a:tr>
              <a:tr h="781355">
                <a:tc>
                  <a:txBody>
                    <a:bodyPr/>
                    <a:lstStyle/>
                    <a:p>
                      <a:r>
                        <a:rPr lang="en-US" dirty="0" smtClean="0"/>
                        <a:t>Flextime</a:t>
                      </a:r>
                      <a:r>
                        <a:rPr lang="en-US" baseline="0" dirty="0" smtClean="0"/>
                        <a:t> 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(Flexible Start/End Time)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Allows employees control of work hours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57586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Fringe Benefits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8908065"/>
              </p:ext>
            </p:extLst>
          </p:nvPr>
        </p:nvGraphicFramePr>
        <p:xfrm>
          <a:off x="457200" y="1600200"/>
          <a:ext cx="8458200" cy="5029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9200"/>
                <a:gridCol w="4699000"/>
              </a:tblGrid>
              <a:tr h="452690">
                <a:tc>
                  <a:txBody>
                    <a:bodyPr/>
                    <a:lstStyle/>
                    <a:p>
                      <a:r>
                        <a:rPr lang="en-US" dirty="0" smtClean="0"/>
                        <a:t>Fringe Benefit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 to Employee</a:t>
                      </a:r>
                      <a:endParaRPr lang="en-US" dirty="0"/>
                    </a:p>
                  </a:txBody>
                  <a:tcPr/>
                </a:tc>
              </a:tr>
              <a:tr h="1116222">
                <a:tc>
                  <a:txBody>
                    <a:bodyPr/>
                    <a:lstStyle/>
                    <a:p>
                      <a:r>
                        <a:rPr lang="en-US" dirty="0" smtClean="0"/>
                        <a:t>Employee cafeteria</a:t>
                      </a:r>
                    </a:p>
                    <a:p>
                      <a:r>
                        <a:rPr lang="en-US" dirty="0" smtClean="0"/>
                        <a:t>Low-cost menus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Helps employees</a:t>
                      </a:r>
                      <a:r>
                        <a:rPr lang="en-US" baseline="0" dirty="0" smtClean="0"/>
                        <a:t> save money</a:t>
                      </a:r>
                    </a:p>
                    <a:p>
                      <a:r>
                        <a:rPr lang="en-US" baseline="0" dirty="0" smtClean="0"/>
                        <a:t>Provide course of nutrition at work</a:t>
                      </a:r>
                      <a:endParaRPr lang="en-US" dirty="0"/>
                    </a:p>
                  </a:txBody>
                  <a:tcPr/>
                </a:tc>
              </a:tr>
              <a:tr h="781355">
                <a:tc>
                  <a:txBody>
                    <a:bodyPr/>
                    <a:lstStyle/>
                    <a:p>
                      <a:r>
                        <a:rPr lang="en-US" dirty="0" smtClean="0"/>
                        <a:t>Daycare for employee children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Reduces anxiety about child care</a:t>
                      </a:r>
                    </a:p>
                    <a:p>
                      <a:r>
                        <a:rPr lang="en-US" dirty="0" smtClean="0"/>
                        <a:t>Keeps children close to parents</a:t>
                      </a:r>
                      <a:endParaRPr lang="en-US" dirty="0"/>
                    </a:p>
                  </a:txBody>
                  <a:tcPr/>
                </a:tc>
              </a:tr>
              <a:tr h="781355">
                <a:tc>
                  <a:txBody>
                    <a:bodyPr/>
                    <a:lstStyle/>
                    <a:p>
                      <a:r>
                        <a:rPr lang="en-US" dirty="0" smtClean="0"/>
                        <a:t>Recreation</a:t>
                      </a:r>
                      <a:r>
                        <a:rPr lang="en-US" baseline="0" dirty="0" smtClean="0"/>
                        <a:t> facility (Gym)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Provides convenient way for employees to stay fit and healthy</a:t>
                      </a:r>
                      <a:endParaRPr lang="en-US" dirty="0"/>
                    </a:p>
                  </a:txBody>
                  <a:tcPr/>
                </a:tc>
              </a:tr>
              <a:tr h="1116222">
                <a:tc>
                  <a:txBody>
                    <a:bodyPr/>
                    <a:lstStyle/>
                    <a:p>
                      <a:r>
                        <a:rPr lang="en-US" dirty="0" smtClean="0"/>
                        <a:t>Retirement Income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Provides financial security during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old age. </a:t>
                      </a:r>
                      <a:endParaRPr lang="en-US" dirty="0"/>
                    </a:p>
                  </a:txBody>
                  <a:tcPr/>
                </a:tc>
              </a:tr>
              <a:tr h="781355">
                <a:tc>
                  <a:txBody>
                    <a:bodyPr/>
                    <a:lstStyle/>
                    <a:p>
                      <a:r>
                        <a:rPr lang="en-US" dirty="0" smtClean="0"/>
                        <a:t>Employee Discounts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Offer good value for purchases of company products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3964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</a:t>
            </a:r>
            <a:br>
              <a:rPr lang="en-US" dirty="0" smtClean="0"/>
            </a:br>
            <a:r>
              <a:rPr lang="en-US" dirty="0" smtClean="0"/>
              <a:t>Small Business Owner</a:t>
            </a:r>
            <a:r>
              <a:rPr lang="en-US" dirty="0"/>
              <a:t>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8325"/>
          </a:xfrm>
        </p:spPr>
        <p:txBody>
          <a:bodyPr/>
          <a:lstStyle/>
          <a:p>
            <a:r>
              <a:rPr lang="en-US" b="1" i="1" dirty="0" smtClean="0"/>
              <a:t>Advantages</a:t>
            </a:r>
            <a:r>
              <a:rPr lang="en-US" dirty="0" smtClean="0"/>
              <a:t>:</a:t>
            </a:r>
          </a:p>
          <a:p>
            <a:pPr lvl="1"/>
            <a:r>
              <a:rPr lang="en-US" sz="2000" dirty="0" smtClean="0"/>
              <a:t>Independence</a:t>
            </a:r>
          </a:p>
          <a:p>
            <a:pPr lvl="1"/>
            <a:r>
              <a:rPr lang="en-US" sz="2000" dirty="0" smtClean="0"/>
              <a:t>Control</a:t>
            </a:r>
          </a:p>
          <a:p>
            <a:pPr lvl="1"/>
            <a:r>
              <a:rPr lang="en-US" sz="2000" dirty="0" smtClean="0"/>
              <a:t>Set your own schedule</a:t>
            </a:r>
          </a:p>
          <a:p>
            <a:pPr lvl="1"/>
            <a:r>
              <a:rPr lang="en-US" sz="2000" dirty="0" smtClean="0"/>
              <a:t>Make your own decisions</a:t>
            </a:r>
          </a:p>
          <a:p>
            <a:pPr lvl="1"/>
            <a:endParaRPr lang="en-US" dirty="0"/>
          </a:p>
          <a:p>
            <a:r>
              <a:rPr lang="en-US" b="1" i="1" dirty="0" smtClean="0"/>
              <a:t>Disadvantages</a:t>
            </a:r>
            <a:r>
              <a:rPr lang="en-US" dirty="0" smtClean="0"/>
              <a:t>:</a:t>
            </a:r>
          </a:p>
          <a:p>
            <a:pPr lvl="1"/>
            <a:r>
              <a:rPr lang="en-US" sz="2000" dirty="0" smtClean="0"/>
              <a:t>Long hours</a:t>
            </a:r>
          </a:p>
          <a:p>
            <a:pPr lvl="1"/>
            <a:r>
              <a:rPr lang="en-US" sz="2000" dirty="0" smtClean="0"/>
              <a:t>Customer complaints</a:t>
            </a:r>
          </a:p>
          <a:p>
            <a:pPr lvl="1"/>
            <a:r>
              <a:rPr lang="en-US" sz="2000" dirty="0" smtClean="0"/>
              <a:t>Making payroll</a:t>
            </a:r>
          </a:p>
          <a:p>
            <a:pPr lvl="1"/>
            <a:r>
              <a:rPr lang="en-US" sz="2000" dirty="0" smtClean="0"/>
              <a:t>Taking responsibility </a:t>
            </a:r>
            <a:br>
              <a:rPr lang="en-US" sz="2000" dirty="0" smtClean="0"/>
            </a:br>
            <a:r>
              <a:rPr lang="en-US" sz="2000" dirty="0" smtClean="0"/>
              <a:t>for everything</a:t>
            </a:r>
            <a:endParaRPr lang="en-US" sz="2000" dirty="0"/>
          </a:p>
        </p:txBody>
      </p:sp>
      <p:pic>
        <p:nvPicPr>
          <p:cNvPr id="1026" name="Picture 2" descr="http://uptownmagazine.com/files/2013/11/UPTOWN_calenda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728926"/>
            <a:ext cx="3048000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191000"/>
            <a:ext cx="3048000" cy="2188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736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7924800" cy="1289050"/>
          </a:xfrm>
        </p:spPr>
        <p:txBody>
          <a:bodyPr/>
          <a:lstStyle/>
          <a:p>
            <a:pPr eaLnBrk="1" hangingPunct="1"/>
            <a:r>
              <a:rPr lang="en-US" sz="6600" b="1" dirty="0" smtClean="0">
                <a:latin typeface="Berlin Sans FB" pitchFamily="34" charset="0"/>
              </a:rPr>
              <a:t>Intro to Business 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8153400" cy="30480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Unit Four </a:t>
            </a:r>
            <a:endParaRPr lang="en-US" sz="2800" b="1" dirty="0"/>
          </a:p>
          <a:p>
            <a:pPr eaLnBrk="1" hangingPunct="1"/>
            <a:r>
              <a:rPr lang="en-US" sz="2800" b="1" dirty="0"/>
              <a:t>Business Operations </a:t>
            </a:r>
          </a:p>
          <a:p>
            <a:pPr eaLnBrk="1" hangingPunct="1"/>
            <a:endParaRPr lang="en-US" sz="2800" b="1" dirty="0"/>
          </a:p>
          <a:p>
            <a:pPr eaLnBrk="1" hangingPunct="1"/>
            <a:r>
              <a:rPr lang="en-US" sz="2800" b="1" dirty="0">
                <a:solidFill>
                  <a:srgbClr val="00B0F0"/>
                </a:solidFill>
              </a:rPr>
              <a:t>Chapter </a:t>
            </a:r>
            <a:r>
              <a:rPr lang="en-US" sz="2800" b="1" dirty="0" smtClean="0">
                <a:solidFill>
                  <a:srgbClr val="00B0F0"/>
                </a:solidFill>
              </a:rPr>
              <a:t>14</a:t>
            </a:r>
            <a:endParaRPr lang="en-US" sz="2800" b="1" dirty="0">
              <a:solidFill>
                <a:srgbClr val="00B0F0"/>
              </a:solidFill>
            </a:endParaRPr>
          </a:p>
          <a:p>
            <a:pPr eaLnBrk="1" hangingPunct="1"/>
            <a:r>
              <a:rPr lang="en-US" sz="2800" b="1" dirty="0" smtClean="0"/>
              <a:t>Maintaining Financial Information</a:t>
            </a:r>
          </a:p>
        </p:txBody>
      </p:sp>
      <p:pic>
        <p:nvPicPr>
          <p:cNvPr id="6" name="Picture 5" descr="IntroToBusiness_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76573">
            <a:off x="615415" y="1716266"/>
            <a:ext cx="1699526" cy="2215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08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GOALS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534400" cy="4302125"/>
          </a:xfrm>
        </p:spPr>
        <p:txBody>
          <a:bodyPr/>
          <a:lstStyle/>
          <a:p>
            <a:r>
              <a:rPr lang="en-US" b="1" u="sng" dirty="0"/>
              <a:t>Identify</a:t>
            </a:r>
            <a:r>
              <a:rPr lang="en-US" dirty="0"/>
              <a:t> </a:t>
            </a:r>
            <a:r>
              <a:rPr lang="en-US" dirty="0" smtClean="0"/>
              <a:t>common sources of financial information for small businesses.</a:t>
            </a:r>
            <a:endParaRPr lang="en-US" dirty="0"/>
          </a:p>
          <a:p>
            <a:pPr lvl="4"/>
            <a:endParaRPr lang="en-US" dirty="0" smtClean="0"/>
          </a:p>
          <a:p>
            <a:r>
              <a:rPr lang="en-US" b="1" u="sng" dirty="0" smtClean="0"/>
              <a:t>Describe</a:t>
            </a:r>
            <a:r>
              <a:rPr lang="en-US" dirty="0" smtClean="0"/>
              <a:t> the 3 types of business budgets. </a:t>
            </a:r>
          </a:p>
          <a:p>
            <a:pPr lvl="4"/>
            <a:endParaRPr lang="en-US" u="sng" dirty="0" smtClean="0"/>
          </a:p>
          <a:p>
            <a:r>
              <a:rPr lang="en-US" b="1" u="sng" dirty="0" smtClean="0"/>
              <a:t>Outline</a:t>
            </a:r>
            <a:r>
              <a:rPr lang="en-US" dirty="0" smtClean="0"/>
              <a:t> the primary financial records needed to manage a small business.  </a:t>
            </a:r>
          </a:p>
          <a:p>
            <a:pPr marL="2743200" lvl="6" indent="0">
              <a:buNone/>
            </a:pPr>
            <a:r>
              <a:rPr lang="en-US" dirty="0" smtClean="0"/>
              <a:t> </a:t>
            </a:r>
          </a:p>
          <a:p>
            <a:r>
              <a:rPr lang="en-US" b="1" u="sng" dirty="0" smtClean="0"/>
              <a:t>Explain</a:t>
            </a:r>
            <a:r>
              <a:rPr lang="en-US" dirty="0" smtClean="0"/>
              <a:t> </a:t>
            </a:r>
            <a:r>
              <a:rPr lang="en-US" dirty="0"/>
              <a:t>the </a:t>
            </a:r>
            <a:r>
              <a:rPr lang="en-US" dirty="0" smtClean="0"/>
              <a:t>financial statements used by a business.  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0125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4118044"/>
            <a:ext cx="2636989" cy="26494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Business Budget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 smtClean="0"/>
              <a:t>Anticipate sources and amounts of income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 smtClean="0"/>
              <a:t>Predict the types and amounts of expenses for a specific business activities or entire business</a:t>
            </a:r>
          </a:p>
          <a:p>
            <a:endParaRPr lang="en-US" dirty="0"/>
          </a:p>
          <a:p>
            <a:pPr lvl="1"/>
            <a:r>
              <a:rPr lang="en-US" b="1" i="1" dirty="0" smtClean="0"/>
              <a:t>Income</a:t>
            </a:r>
            <a:r>
              <a:rPr lang="en-US" dirty="0" smtClean="0"/>
              <a:t> (Revenue) – Money Received</a:t>
            </a:r>
          </a:p>
          <a:p>
            <a:pPr lvl="1"/>
            <a:r>
              <a:rPr lang="en-US" b="1" i="1" dirty="0" smtClean="0"/>
              <a:t>Expenses</a:t>
            </a:r>
            <a:r>
              <a:rPr lang="en-US" dirty="0" smtClean="0"/>
              <a:t> – Cost of Operating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50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30725"/>
          </a:xfrm>
        </p:spPr>
        <p:txBody>
          <a:bodyPr/>
          <a:lstStyle/>
          <a:p>
            <a:r>
              <a:rPr lang="en-US" b="1" dirty="0" smtClean="0"/>
              <a:t>Sources of Information</a:t>
            </a:r>
          </a:p>
          <a:p>
            <a:pPr lvl="6"/>
            <a:endParaRPr lang="en-US" b="1" dirty="0" smtClean="0"/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Small Business Administration</a:t>
            </a:r>
          </a:p>
          <a:p>
            <a:pPr lvl="2"/>
            <a:r>
              <a:rPr lang="en-US" dirty="0" smtClean="0"/>
              <a:t>Planning tools for small businesses (develop budget)</a:t>
            </a:r>
          </a:p>
          <a:p>
            <a:pPr lvl="5"/>
            <a:endParaRPr lang="en-US" sz="2000" dirty="0" smtClean="0"/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Private Businesses (Collect &amp; Publish Info)</a:t>
            </a:r>
          </a:p>
          <a:p>
            <a:pPr lvl="2"/>
            <a:r>
              <a:rPr lang="en-US" dirty="0" smtClean="0"/>
              <a:t>Dun &amp; Bradstreet </a:t>
            </a:r>
          </a:p>
          <a:p>
            <a:pPr lvl="2"/>
            <a:r>
              <a:rPr lang="en-US" dirty="0" smtClean="0"/>
              <a:t>Value Line </a:t>
            </a:r>
          </a:p>
          <a:p>
            <a:pPr lvl="2"/>
            <a:r>
              <a:rPr lang="en-US" dirty="0" smtClean="0"/>
              <a:t>Standard and Poor</a:t>
            </a:r>
          </a:p>
          <a:p>
            <a:pPr lvl="5"/>
            <a:endParaRPr lang="en-US" sz="1400" dirty="0" smtClean="0"/>
          </a:p>
        </p:txBody>
      </p:sp>
      <p:pic>
        <p:nvPicPr>
          <p:cNvPr id="5122" name="Picture 2" descr="http://fiddleheadfocus.com/sites/default/files/Small-Business-Administratio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92" y="1710683"/>
            <a:ext cx="2081183" cy="104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lbausa.com/wp-content/uploads/Dun-Bradstreet-Credibility-Corp-Logo-jpg.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487112"/>
            <a:ext cx="3456356" cy="106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www.bcpls.org/images/buttons/valueline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7300" y="5444120"/>
            <a:ext cx="2400300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www.logoeps.net/wp-content/uploads/2012/05/standard-poors-logo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233" y="5444120"/>
            <a:ext cx="2673899" cy="1295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17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610600" cy="4530725"/>
          </a:xfrm>
        </p:spPr>
        <p:txBody>
          <a:bodyPr/>
          <a:lstStyle/>
          <a:p>
            <a:r>
              <a:rPr lang="en-US" b="1" dirty="0" smtClean="0"/>
              <a:t>Sources of Information</a:t>
            </a:r>
          </a:p>
          <a:p>
            <a:pPr lvl="5"/>
            <a:endParaRPr lang="en-US" sz="1400" dirty="0" smtClean="0"/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Business Magazines</a:t>
            </a:r>
          </a:p>
          <a:p>
            <a:pPr lvl="2"/>
            <a:r>
              <a:rPr lang="en-US" dirty="0" smtClean="0"/>
              <a:t>Fortune  </a:t>
            </a:r>
            <a:r>
              <a:rPr lang="en-US" dirty="0">
                <a:hlinkClick r:id="rId2"/>
              </a:rPr>
              <a:t>http://money.cnn.com/magazines/fortune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Forbes   </a:t>
            </a:r>
            <a:r>
              <a:rPr lang="en-US" dirty="0">
                <a:hlinkClick r:id="rId3"/>
              </a:rPr>
              <a:t>http://www.forbes.com/</a:t>
            </a:r>
            <a:endParaRPr lang="en-US" dirty="0" smtClean="0"/>
          </a:p>
          <a:p>
            <a:pPr lvl="2"/>
            <a:r>
              <a:rPr lang="en-US" dirty="0" smtClean="0"/>
              <a:t>Entrepreneur  </a:t>
            </a:r>
            <a:r>
              <a:rPr lang="en-US" dirty="0">
                <a:hlinkClick r:id="rId4"/>
              </a:rPr>
              <a:t>http://www.entrepreneur.com/</a:t>
            </a:r>
            <a:endParaRPr lang="en-US" dirty="0" smtClean="0"/>
          </a:p>
          <a:p>
            <a:pPr lvl="2"/>
            <a:r>
              <a:rPr lang="en-US" dirty="0" smtClean="0"/>
              <a:t>Black Enterprise  </a:t>
            </a:r>
            <a:r>
              <a:rPr lang="en-US" dirty="0">
                <a:hlinkClick r:id="rId5"/>
              </a:rPr>
              <a:t>http://www.blackenterprise.com/</a:t>
            </a:r>
            <a:endParaRPr lang="en-US" dirty="0" smtClean="0"/>
          </a:p>
          <a:p>
            <a:pPr lvl="2"/>
            <a:r>
              <a:rPr lang="en-US" dirty="0" smtClean="0"/>
              <a:t>The Wall Street Journal  </a:t>
            </a:r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online.wsj.com</a:t>
            </a:r>
            <a:endParaRPr lang="en-US" dirty="0" smtClean="0"/>
          </a:p>
          <a:p>
            <a:pPr lvl="4"/>
            <a:endParaRPr lang="en-US" dirty="0" smtClean="0"/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Professional Associations</a:t>
            </a:r>
          </a:p>
          <a:p>
            <a:pPr lvl="2"/>
            <a:r>
              <a:rPr lang="en-US" dirty="0" smtClean="0"/>
              <a:t>National Federation of Independent Business </a:t>
            </a:r>
            <a:r>
              <a:rPr lang="en-US" dirty="0">
                <a:hlinkClick r:id="rId7"/>
              </a:rPr>
              <a:t>http://www.nfib.com/</a:t>
            </a:r>
            <a:endParaRPr lang="en-US" dirty="0" smtClean="0"/>
          </a:p>
          <a:p>
            <a:pPr lvl="2"/>
            <a:r>
              <a:rPr lang="en-US" dirty="0" smtClean="0"/>
              <a:t>National Retail Merchants Associations </a:t>
            </a:r>
            <a:r>
              <a:rPr lang="en-US" dirty="0">
                <a:hlinkClick r:id="rId8"/>
              </a:rPr>
              <a:t>http://www.retailmerchants.com/</a:t>
            </a:r>
            <a:endParaRPr lang="en-US" dirty="0" smtClean="0"/>
          </a:p>
        </p:txBody>
      </p:sp>
      <p:pic>
        <p:nvPicPr>
          <p:cNvPr id="6146" name="Picture 2" descr="http://www.sharpshooterpictures.com/storage/WallStreetJournal-logo.jpg?__SQUARESPACE_CACHEVERSION=138368969220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825" y="222250"/>
            <a:ext cx="2390775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75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Prep – Budget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Start-Up Budget</a:t>
            </a:r>
          </a:p>
          <a:p>
            <a:pPr lvl="1"/>
            <a:r>
              <a:rPr lang="en-US" dirty="0" smtClean="0"/>
              <a:t>Plans income and expenses from beginning of the business until it becomes profitable</a:t>
            </a:r>
          </a:p>
          <a:p>
            <a:endParaRPr lang="en-US" dirty="0"/>
          </a:p>
          <a:p>
            <a:pPr lvl="1"/>
            <a:r>
              <a:rPr lang="en-US" dirty="0" smtClean="0"/>
              <a:t>Needed before business can begin selling:</a:t>
            </a:r>
            <a:br>
              <a:rPr lang="en-US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dirty="0" smtClean="0"/>
              <a:t>Buildings, equipment, inventory, supplies, materials, employees, utilities, licenses, advertising, transportation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Investments and loans help get them started</a:t>
            </a:r>
            <a:endParaRPr lang="en-US" dirty="0"/>
          </a:p>
        </p:txBody>
      </p:sp>
      <p:pic>
        <p:nvPicPr>
          <p:cNvPr id="7172" name="Picture 4" descr="http://www.duxbury.k12.ma.us/cms/lib2/MA01001583/Centricity/Domain/76/Budget/a-look-at-the-budge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152400"/>
            <a:ext cx="1479276" cy="164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17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Prep </a:t>
            </a:r>
            <a:r>
              <a:rPr lang="en-US" dirty="0"/>
              <a:t>– Budget </a:t>
            </a:r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Operating Budget</a:t>
            </a:r>
          </a:p>
          <a:p>
            <a:pPr lvl="1"/>
            <a:r>
              <a:rPr lang="en-US" dirty="0" smtClean="0"/>
              <a:t>Financial plan for day-to-day operations of the business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Six months to a year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All revenue and expenses are </a:t>
            </a:r>
            <a:br>
              <a:rPr lang="en-US" dirty="0" smtClean="0"/>
            </a:br>
            <a:r>
              <a:rPr lang="en-US" dirty="0" smtClean="0"/>
              <a:t>listed and the planned net </a:t>
            </a:r>
            <a:br>
              <a:rPr lang="en-US" dirty="0" smtClean="0"/>
            </a:br>
            <a:r>
              <a:rPr lang="en-US" dirty="0" smtClean="0"/>
              <a:t>income (loss) for the period </a:t>
            </a:r>
            <a:br>
              <a:rPr lang="en-US" dirty="0" smtClean="0"/>
            </a:br>
            <a:r>
              <a:rPr lang="en-US" dirty="0" smtClean="0"/>
              <a:t>of time is shown.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7606" y="4343400"/>
            <a:ext cx="2257783" cy="2268467"/>
          </a:xfrm>
          <a:prstGeom prst="rect">
            <a:avLst/>
          </a:prstGeom>
        </p:spPr>
      </p:pic>
      <p:pic>
        <p:nvPicPr>
          <p:cNvPr id="5" name="Picture 4" descr="http://www.duxbury.k12.ma.us/cms/lib2/MA01001583/Centricity/Domain/76/Budget/a-look-at-the-budg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152400"/>
            <a:ext cx="1479276" cy="164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34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Prep </a:t>
            </a:r>
            <a:r>
              <a:rPr lang="en-US" dirty="0"/>
              <a:t>– Budget </a:t>
            </a:r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Cash Budget</a:t>
            </a:r>
          </a:p>
          <a:p>
            <a:pPr lvl="1"/>
            <a:r>
              <a:rPr lang="en-US" dirty="0" smtClean="0"/>
              <a:t>An estimate of the actual money received and paid out for a specific time period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Anticipates that cash will </a:t>
            </a:r>
            <a:r>
              <a:rPr lang="en-US" b="1" dirty="0" smtClean="0">
                <a:solidFill>
                  <a:srgbClr val="0070C0"/>
                </a:solidFill>
              </a:rPr>
              <a:t>come into </a:t>
            </a:r>
            <a:r>
              <a:rPr lang="en-US" dirty="0" smtClean="0"/>
              <a:t>a business and that cash will be </a:t>
            </a:r>
            <a:r>
              <a:rPr lang="en-US" b="1" dirty="0" smtClean="0">
                <a:solidFill>
                  <a:srgbClr val="0070C0"/>
                </a:solidFill>
              </a:rPr>
              <a:t>paid out </a:t>
            </a:r>
            <a:r>
              <a:rPr lang="en-US" dirty="0" smtClean="0"/>
              <a:t>during each week or month of operation. </a:t>
            </a:r>
          </a:p>
          <a:p>
            <a:endParaRPr lang="en-US" dirty="0"/>
          </a:p>
        </p:txBody>
      </p:sp>
      <p:pic>
        <p:nvPicPr>
          <p:cNvPr id="4" name="Picture 4" descr="http://www.duxbury.k12.ma.us/cms/lib2/MA01001583/Centricity/Domain/76/Budget/a-look-at-the-budge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152400"/>
            <a:ext cx="1479276" cy="164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17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Financial Equation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Revenue –  Expenses =  Profit or Loss</a:t>
            </a:r>
          </a:p>
          <a:p>
            <a:pPr lvl="1"/>
            <a:endParaRPr lang="en-US" altLang="en-US" dirty="0" smtClean="0"/>
          </a:p>
          <a:p>
            <a:pPr lvl="1"/>
            <a:r>
              <a:rPr lang="en-US" altLang="en-US" dirty="0" smtClean="0"/>
              <a:t>Profit</a:t>
            </a:r>
            <a:endParaRPr lang="en-US" altLang="en-US" dirty="0"/>
          </a:p>
          <a:p>
            <a:pPr lvl="2"/>
            <a:r>
              <a:rPr lang="en-US" altLang="en-US" dirty="0"/>
              <a:t>Revenue is </a:t>
            </a:r>
            <a:r>
              <a:rPr lang="en-US" altLang="en-US" b="1" i="1" dirty="0"/>
              <a:t>greater</a:t>
            </a:r>
            <a:r>
              <a:rPr lang="en-US" altLang="en-US" dirty="0"/>
              <a:t> than expenses</a:t>
            </a:r>
          </a:p>
          <a:p>
            <a:pPr lvl="2"/>
            <a:r>
              <a:rPr lang="en-US" altLang="en-US" dirty="0"/>
              <a:t>Revenue &gt;  Expenses =  Profit</a:t>
            </a:r>
          </a:p>
          <a:p>
            <a:pPr lvl="1"/>
            <a:endParaRPr lang="en-US" altLang="en-US" dirty="0" smtClean="0"/>
          </a:p>
          <a:p>
            <a:pPr lvl="1"/>
            <a:r>
              <a:rPr lang="en-US" altLang="en-US" dirty="0" smtClean="0"/>
              <a:t>Loss</a:t>
            </a:r>
            <a:endParaRPr lang="en-US" altLang="en-US" dirty="0"/>
          </a:p>
          <a:p>
            <a:pPr lvl="2"/>
            <a:r>
              <a:rPr lang="en-US" altLang="en-US" dirty="0"/>
              <a:t>Revenue is </a:t>
            </a:r>
            <a:r>
              <a:rPr lang="en-US" altLang="en-US" b="1" i="1" dirty="0"/>
              <a:t>less</a:t>
            </a:r>
            <a:r>
              <a:rPr lang="en-US" altLang="en-US" dirty="0"/>
              <a:t> than expenses</a:t>
            </a:r>
          </a:p>
          <a:p>
            <a:pPr lvl="2"/>
            <a:r>
              <a:rPr lang="en-US" altLang="en-US" dirty="0"/>
              <a:t>Revenue &lt;  Expenses =  Loss</a:t>
            </a:r>
          </a:p>
          <a:p>
            <a:endParaRPr lang="en-US" dirty="0"/>
          </a:p>
        </p:txBody>
      </p:sp>
      <p:pic>
        <p:nvPicPr>
          <p:cNvPr id="4" name="Picture 2" descr="http://www.pikespeeks.org/SiteFiles/101666/Content/Clipart%20image%20for%20financial%20report%20blog%20pag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912" y="4724400"/>
            <a:ext cx="1933575" cy="1992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1935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Records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dirty="0" smtClean="0"/>
              <a:t>Used to record and analyze the financial performance of a business. </a:t>
            </a:r>
          </a:p>
          <a:p>
            <a:endParaRPr lang="en-US" dirty="0"/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Cash Records</a:t>
            </a:r>
            <a:r>
              <a:rPr lang="en-US" dirty="0" smtClean="0"/>
              <a:t>: </a:t>
            </a:r>
          </a:p>
          <a:p>
            <a:pPr lvl="2"/>
            <a:r>
              <a:rPr lang="en-US" dirty="0" smtClean="0"/>
              <a:t>list all cash receipts and disbursements 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Records of Accounts:</a:t>
            </a:r>
          </a:p>
          <a:p>
            <a:pPr lvl="2"/>
            <a:r>
              <a:rPr lang="en-US" b="1" dirty="0" smtClean="0">
                <a:solidFill>
                  <a:srgbClr val="0070C0"/>
                </a:solidFill>
              </a:rPr>
              <a:t>Accounts Payable</a:t>
            </a:r>
            <a:r>
              <a:rPr lang="en-US" dirty="0" smtClean="0"/>
              <a:t>: identifies companies from which credit purchase were made (we owe them)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2"/>
            <a:r>
              <a:rPr lang="en-US" b="1" dirty="0" smtClean="0">
                <a:solidFill>
                  <a:srgbClr val="0070C0"/>
                </a:solidFill>
              </a:rPr>
              <a:t>Accounts Receivable</a:t>
            </a:r>
            <a:r>
              <a:rPr lang="en-US" dirty="0" smtClean="0"/>
              <a:t>: identifies companies that have made credit purchases (they owe us) </a:t>
            </a:r>
          </a:p>
        </p:txBody>
      </p:sp>
      <p:pic>
        <p:nvPicPr>
          <p:cNvPr id="8194" name="Picture 2" descr="http://www.pikespeeks.org/SiteFiles/101666/Content/Clipart%20image%20for%20financial%20report%20blog%20pag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836" y="2362200"/>
            <a:ext cx="2061139" cy="212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6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</a:t>
            </a:r>
            <a:br>
              <a:rPr lang="en-US" dirty="0" smtClean="0"/>
            </a:br>
            <a:r>
              <a:rPr lang="en-US" dirty="0" smtClean="0"/>
              <a:t>Small Business Owner</a:t>
            </a:r>
            <a:r>
              <a:rPr lang="en-US" dirty="0"/>
              <a:t>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458200" cy="4378325"/>
          </a:xfrm>
        </p:spPr>
        <p:txBody>
          <a:bodyPr/>
          <a:lstStyle/>
          <a:p>
            <a:r>
              <a:rPr lang="en-US" sz="2400" dirty="0" smtClean="0"/>
              <a:t>Small Business Ownership is </a:t>
            </a:r>
            <a:r>
              <a:rPr lang="en-US" sz="2400" b="1" i="1" dirty="0" smtClean="0"/>
              <a:t>risky</a:t>
            </a:r>
          </a:p>
          <a:p>
            <a:r>
              <a:rPr lang="en-US" sz="2400" dirty="0" smtClean="0"/>
              <a:t>Fewer than ½ of all new businesses survive 5 </a:t>
            </a:r>
            <a:r>
              <a:rPr lang="en-US" sz="2400" dirty="0" err="1" smtClean="0"/>
              <a:t>yrs</a:t>
            </a:r>
            <a:endParaRPr lang="en-US" sz="2400" dirty="0" smtClean="0"/>
          </a:p>
          <a:p>
            <a:pPr lvl="3"/>
            <a:endParaRPr lang="en-US" sz="1400" dirty="0" smtClean="0"/>
          </a:p>
          <a:p>
            <a:r>
              <a:rPr lang="en-US" sz="2400" b="1" u="sng" dirty="0" smtClean="0"/>
              <a:t>Personality–Based:</a:t>
            </a:r>
          </a:p>
          <a:p>
            <a:pPr lvl="1"/>
            <a:r>
              <a:rPr lang="en-US" sz="2000" dirty="0" smtClean="0"/>
              <a:t>Self-motivation</a:t>
            </a:r>
          </a:p>
          <a:p>
            <a:pPr lvl="1"/>
            <a:r>
              <a:rPr lang="en-US" sz="2000" dirty="0" smtClean="0"/>
              <a:t>Risk-taking</a:t>
            </a:r>
          </a:p>
          <a:p>
            <a:pPr lvl="1"/>
            <a:r>
              <a:rPr lang="en-US" sz="2000" dirty="0" smtClean="0"/>
              <a:t>Persistence</a:t>
            </a:r>
          </a:p>
          <a:p>
            <a:pPr lvl="4"/>
            <a:endParaRPr lang="en-US" sz="1400" dirty="0" smtClean="0"/>
          </a:p>
          <a:p>
            <a:r>
              <a:rPr lang="en-US" sz="2400" b="1" u="sng" dirty="0" smtClean="0"/>
              <a:t>Business-Related:</a:t>
            </a:r>
            <a:endParaRPr lang="en-US" b="1" u="sng" dirty="0" smtClean="0"/>
          </a:p>
          <a:p>
            <a:pPr lvl="1"/>
            <a:r>
              <a:rPr lang="en-US" sz="2000" dirty="0" smtClean="0"/>
              <a:t>Knowledge &amp; Skills  </a:t>
            </a:r>
          </a:p>
          <a:p>
            <a:pPr lvl="2"/>
            <a:r>
              <a:rPr lang="en-US" sz="1600" dirty="0" smtClean="0"/>
              <a:t>Management, finance, marketing, business operations</a:t>
            </a:r>
          </a:p>
          <a:p>
            <a:pPr lvl="2"/>
            <a:endParaRPr lang="en-US" sz="1600" dirty="0"/>
          </a:p>
          <a:p>
            <a:r>
              <a:rPr lang="en-US" sz="2400" dirty="0" smtClean="0"/>
              <a:t>Most importantly – </a:t>
            </a:r>
            <a:r>
              <a:rPr lang="en-US" sz="2400" b="1" dirty="0" smtClean="0"/>
              <a:t>EFFORT </a:t>
            </a:r>
            <a:endParaRPr lang="en-US" sz="2400" b="1" dirty="0"/>
          </a:p>
        </p:txBody>
      </p:sp>
      <p:pic>
        <p:nvPicPr>
          <p:cNvPr id="2050" name="Picture 2" descr="http://worktobefree.com/wp-content/uploads/2013/10/motivation-tip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895600"/>
            <a:ext cx="2228850" cy="22288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77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Records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lvl="5"/>
            <a:endParaRPr lang="en-US" dirty="0"/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Inventory Records</a:t>
            </a:r>
          </a:p>
          <a:p>
            <a:pPr lvl="2"/>
            <a:r>
              <a:rPr lang="en-US" dirty="0" smtClean="0"/>
              <a:t>Identify the type and quantity of products available for sale.  (needed for control &amp; security)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Asset Records</a:t>
            </a:r>
          </a:p>
          <a:p>
            <a:pPr lvl="2"/>
            <a:r>
              <a:rPr lang="en-US" dirty="0" smtClean="0"/>
              <a:t>Identify buildings and equipment owned by business, their original and current value, &amp; the amount owned if money was borrowed to purchase assets. </a:t>
            </a:r>
            <a:endParaRPr lang="en-US" dirty="0"/>
          </a:p>
        </p:txBody>
      </p:sp>
      <p:pic>
        <p:nvPicPr>
          <p:cNvPr id="11266" name="Picture 2" descr="http://www.pikespeeks.org/SiteFiles/101666/Content/Clipart%20image%20for%20financial%20report%20blog%20pag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93674"/>
            <a:ext cx="1933575" cy="1992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810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Records - Payroll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lvl="1"/>
            <a:r>
              <a:rPr lang="en-US" b="1" dirty="0">
                <a:solidFill>
                  <a:srgbClr val="0070C0"/>
                </a:solidFill>
              </a:rPr>
              <a:t>Payroll Records</a:t>
            </a:r>
          </a:p>
          <a:p>
            <a:pPr lvl="2"/>
            <a:r>
              <a:rPr lang="en-US" dirty="0"/>
              <a:t>Contain info on all employees and their earnings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What </a:t>
            </a:r>
            <a:r>
              <a:rPr lang="en-US" altLang="en-US" dirty="0"/>
              <a:t>is the purpose of the payroll system? </a:t>
            </a:r>
          </a:p>
          <a:p>
            <a:pPr lvl="1"/>
            <a:r>
              <a:rPr lang="en-US" altLang="en-US" dirty="0"/>
              <a:t>The purpose of the payroll system is </a:t>
            </a:r>
            <a:r>
              <a:rPr lang="en-US" altLang="en-US" dirty="0" smtClean="0"/>
              <a:t>to:</a:t>
            </a:r>
          </a:p>
          <a:p>
            <a:pPr lvl="2"/>
            <a:r>
              <a:rPr lang="en-US" altLang="en-US" dirty="0" smtClean="0"/>
              <a:t>maintain </a:t>
            </a:r>
            <a:r>
              <a:rPr lang="en-US" altLang="en-US" dirty="0"/>
              <a:t>information on each </a:t>
            </a:r>
            <a:r>
              <a:rPr lang="en-US" altLang="en-US" dirty="0" smtClean="0"/>
              <a:t>employee</a:t>
            </a:r>
          </a:p>
          <a:p>
            <a:pPr lvl="2"/>
            <a:r>
              <a:rPr lang="en-US" altLang="en-US" dirty="0" smtClean="0"/>
              <a:t>to </a:t>
            </a:r>
            <a:r>
              <a:rPr lang="en-US" altLang="en-US" dirty="0"/>
              <a:t>be able to calculate the company’s </a:t>
            </a:r>
            <a:r>
              <a:rPr lang="en-US" altLang="en-US" dirty="0" smtClean="0"/>
              <a:t>payroll</a:t>
            </a:r>
          </a:p>
          <a:p>
            <a:pPr lvl="2"/>
            <a:r>
              <a:rPr lang="en-US" altLang="en-US" dirty="0" smtClean="0"/>
              <a:t>and </a:t>
            </a:r>
            <a:r>
              <a:rPr lang="en-US" altLang="en-US" dirty="0"/>
              <a:t>make the necessary payments to each </a:t>
            </a:r>
            <a:r>
              <a:rPr lang="en-US" altLang="en-US" dirty="0" smtClean="0"/>
              <a:t>employee</a:t>
            </a:r>
          </a:p>
          <a:p>
            <a:pPr lvl="3"/>
            <a:r>
              <a:rPr lang="en-US" altLang="en-US" dirty="0" smtClean="0"/>
              <a:t>taking </a:t>
            </a:r>
            <a:r>
              <a:rPr lang="en-US" altLang="en-US" dirty="0"/>
              <a:t>the proper legal state and federal deductions from each paycheck.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8113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246187"/>
          </a:xfrm>
        </p:spPr>
        <p:txBody>
          <a:bodyPr/>
          <a:lstStyle/>
          <a:p>
            <a:r>
              <a:rPr lang="en-US" altLang="en-US" dirty="0"/>
              <a:t>SAMPLE EARNINGS </a:t>
            </a:r>
            <a:r>
              <a:rPr lang="en-US" altLang="en-US" dirty="0" smtClean="0"/>
              <a:t>REPORT &amp; </a:t>
            </a:r>
            <a:r>
              <a:rPr lang="en-US" altLang="en-US" dirty="0"/>
              <a:t>DIRECT DEPOSIT RECEIPT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58" y="1676400"/>
            <a:ext cx="7818542" cy="5118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17636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/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dirty="0" smtClean="0"/>
              <a:t>Financial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610600" cy="4419600"/>
          </a:xfrm>
        </p:spPr>
        <p:txBody>
          <a:bodyPr/>
          <a:lstStyle/>
          <a:p>
            <a:r>
              <a:rPr lang="en-US" dirty="0" smtClean="0"/>
              <a:t>Reports that summarize the </a:t>
            </a:r>
            <a:br>
              <a:rPr lang="en-US" dirty="0" smtClean="0"/>
            </a:br>
            <a:r>
              <a:rPr lang="en-US" dirty="0" smtClean="0"/>
              <a:t>financial performance of the business.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Balance Sheet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Income Statement 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						(next 2 Slides)		</a:t>
            </a:r>
            <a:endParaRPr lang="en-US" dirty="0"/>
          </a:p>
        </p:txBody>
      </p:sp>
      <p:pic>
        <p:nvPicPr>
          <p:cNvPr id="12290" name="Picture 2" descr="http://us.cdn3.123rf.com/168nwm/zagandesign/zagandesign1307/zagandesign130700140/21176661-financial-statement-word-clou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924" y="95250"/>
            <a:ext cx="2917176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83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Balance </a:t>
            </a:r>
            <a:r>
              <a:rPr lang="en-US" b="1" dirty="0" smtClean="0">
                <a:solidFill>
                  <a:srgbClr val="0070C0"/>
                </a:solidFill>
              </a:rPr>
              <a:t>Sheet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6925"/>
          </a:xfrm>
        </p:spPr>
        <p:txBody>
          <a:bodyPr/>
          <a:lstStyle/>
          <a:p>
            <a:pPr lvl="1"/>
            <a:r>
              <a:rPr lang="en-US" sz="2200" dirty="0" smtClean="0"/>
              <a:t>Lists </a:t>
            </a:r>
            <a:r>
              <a:rPr lang="en-US" sz="2200" dirty="0"/>
              <a:t>assets, liabilities, and owner’s equity (capital)</a:t>
            </a:r>
          </a:p>
          <a:p>
            <a:pPr lvl="1"/>
            <a:r>
              <a:rPr lang="en-US" sz="2200" dirty="0"/>
              <a:t>Prepared every six months or every year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350998"/>
            <a:ext cx="6946900" cy="4537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94612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Income Statement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610600" cy="5181600"/>
          </a:xfrm>
        </p:spPr>
        <p:txBody>
          <a:bodyPr/>
          <a:lstStyle/>
          <a:p>
            <a:pPr lvl="1"/>
            <a:r>
              <a:rPr lang="en-US" sz="2200" dirty="0" smtClean="0"/>
              <a:t>Reports revenue, expenses, and net income (or loss) from the business for a specific time period.</a:t>
            </a:r>
          </a:p>
          <a:p>
            <a:pPr lvl="1"/>
            <a:r>
              <a:rPr lang="en-US" sz="2200" dirty="0" smtClean="0"/>
              <a:t>Prepared every month </a:t>
            </a:r>
            <a:r>
              <a:rPr lang="en-US" sz="2000" dirty="0" smtClean="0"/>
              <a:t>(new) </a:t>
            </a:r>
            <a:r>
              <a:rPr lang="en-US" sz="2200" dirty="0" smtClean="0"/>
              <a:t>or 6 months </a:t>
            </a:r>
            <a:r>
              <a:rPr lang="en-US" sz="2000" dirty="0" smtClean="0"/>
              <a:t>(established)</a:t>
            </a:r>
            <a:r>
              <a:rPr lang="en-US" sz="2200" dirty="0" smtClean="0"/>
              <a:t> </a:t>
            </a:r>
            <a:endParaRPr lang="en-US" sz="2200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743200"/>
            <a:ext cx="6915150" cy="4184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343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Steps in Starting a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Idea Plus Experience</a:t>
            </a:r>
          </a:p>
          <a:p>
            <a:pPr lvl="1"/>
            <a:r>
              <a:rPr lang="en-US" dirty="0" smtClean="0"/>
              <a:t>Begins with an idea</a:t>
            </a:r>
          </a:p>
          <a:p>
            <a:pPr lvl="1"/>
            <a:r>
              <a:rPr lang="en-US" dirty="0" smtClean="0"/>
              <a:t>Hobbies, interests, and business experiences</a:t>
            </a:r>
          </a:p>
          <a:p>
            <a:pPr lvl="1"/>
            <a:r>
              <a:rPr lang="en-US" dirty="0" smtClean="0"/>
              <a:t>Training and experience from previous jobs</a:t>
            </a:r>
          </a:p>
          <a:p>
            <a:pPr lvl="1"/>
            <a:r>
              <a:rPr lang="en-US" dirty="0" smtClean="0"/>
              <a:t>Various aspects of business operations</a:t>
            </a:r>
            <a:br>
              <a:rPr lang="en-US" dirty="0" smtClean="0"/>
            </a:br>
            <a:r>
              <a:rPr lang="en-US" sz="2000" dirty="0" smtClean="0"/>
              <a:t>		</a:t>
            </a:r>
          </a:p>
          <a:p>
            <a:r>
              <a:rPr lang="en-US" dirty="0" smtClean="0"/>
              <a:t>Right Place and Time</a:t>
            </a:r>
          </a:p>
          <a:p>
            <a:pPr lvl="1"/>
            <a:r>
              <a:rPr lang="en-US" dirty="0" smtClean="0"/>
              <a:t>Location – customer traffic</a:t>
            </a:r>
          </a:p>
          <a:p>
            <a:pPr lvl="1"/>
            <a:r>
              <a:rPr lang="en-US" dirty="0" smtClean="0"/>
              <a:t>Location – manufacturers, wholesalers, transportation, supplies accessible</a:t>
            </a:r>
          </a:p>
          <a:p>
            <a:pPr lvl="1"/>
            <a:r>
              <a:rPr lang="en-US" dirty="0" smtClean="0"/>
              <a:t>Timing – customer demand is high</a:t>
            </a:r>
            <a:endParaRPr lang="en-US" dirty="0"/>
          </a:p>
        </p:txBody>
      </p:sp>
      <p:pic>
        <p:nvPicPr>
          <p:cNvPr id="3074" name="Picture 2" descr="http://1.bp.blogspot.com/-d6x0pLrpNyY/UA5Sz10gJaI/AAAAAAAAHH4/J7BPNgN2z6g/s1600/Idea_image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3674"/>
            <a:ext cx="1981200" cy="268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usmansheikh.com/Images/rightplacerighttim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542" y="5486400"/>
            <a:ext cx="2053058" cy="12382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29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Steps in </a:t>
            </a:r>
            <a:br>
              <a:rPr lang="en-US" dirty="0" smtClean="0"/>
            </a:br>
            <a:r>
              <a:rPr lang="en-US" dirty="0" smtClean="0"/>
              <a:t>Starting a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30725"/>
          </a:xfrm>
        </p:spPr>
        <p:txBody>
          <a:bodyPr/>
          <a:lstStyle/>
          <a:p>
            <a:r>
              <a:rPr lang="en-US" dirty="0" smtClean="0"/>
              <a:t>Team Approach</a:t>
            </a:r>
          </a:p>
          <a:p>
            <a:pPr lvl="1"/>
            <a:r>
              <a:rPr lang="en-US" dirty="0" smtClean="0"/>
              <a:t>Even the most independent people need help</a:t>
            </a:r>
          </a:p>
          <a:p>
            <a:pPr lvl="1"/>
            <a:r>
              <a:rPr lang="en-US" dirty="0" smtClean="0"/>
              <a:t>Team = employees with right abilities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Preparation and Research</a:t>
            </a:r>
          </a:p>
          <a:p>
            <a:pPr lvl="1"/>
            <a:r>
              <a:rPr lang="en-US" dirty="0" smtClean="0"/>
              <a:t>Preparation is most important step</a:t>
            </a:r>
          </a:p>
          <a:p>
            <a:pPr lvl="2"/>
            <a:r>
              <a:rPr lang="en-US" sz="1900" dirty="0" smtClean="0"/>
              <a:t>Having adequate information to make good decisions</a:t>
            </a:r>
          </a:p>
          <a:p>
            <a:pPr lvl="2"/>
            <a:r>
              <a:rPr lang="en-US" sz="1900" dirty="0" smtClean="0"/>
              <a:t>Time spent gathering and studying information</a:t>
            </a:r>
          </a:p>
          <a:p>
            <a:pPr lvl="2"/>
            <a:r>
              <a:rPr lang="en-US" sz="1900" dirty="0" smtClean="0"/>
              <a:t>Info about: customers, competitors, operations and activities, government regulations, etc. </a:t>
            </a:r>
          </a:p>
          <a:p>
            <a:pPr lvl="2"/>
            <a:r>
              <a:rPr lang="en-US" sz="1900" dirty="0" smtClean="0"/>
              <a:t>Sources: Libraries, Internet, Business Assistance Centers</a:t>
            </a:r>
            <a:endParaRPr lang="en-US" sz="1900" dirty="0"/>
          </a:p>
        </p:txBody>
      </p:sp>
      <p:pic>
        <p:nvPicPr>
          <p:cNvPr id="4098" name="Picture 2" descr="http://2.bp.blogspot.com/-k-8tp_C1X8I/UPSHnvFmhSI/AAAAAAAAAoA/uSWfJdf12qE/s1600/cross+functional+team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1" y="-17755"/>
            <a:ext cx="2743200" cy="22401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56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88987"/>
          </a:xfrm>
        </p:spPr>
        <p:txBody>
          <a:bodyPr/>
          <a:lstStyle/>
          <a:p>
            <a:pPr algn="ctr"/>
            <a:r>
              <a:rPr lang="en-US" dirty="0" smtClean="0"/>
              <a:t>Characteristics of Entrepreneurs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4746472"/>
              </p:ext>
            </p:extLst>
          </p:nvPr>
        </p:nvGraphicFramePr>
        <p:xfrm>
          <a:off x="381000" y="1371600"/>
          <a:ext cx="8610600" cy="5242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5300"/>
                <a:gridCol w="4305300"/>
              </a:tblGrid>
              <a:tr h="582507">
                <a:tc>
                  <a:txBody>
                    <a:bodyPr/>
                    <a:lstStyle/>
                    <a:p>
                      <a:r>
                        <a:rPr lang="en-US" altLang="en-US" sz="2000" dirty="0" smtClean="0"/>
                        <a:t>ENTREPRENEURS HAVE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dirty="0" smtClean="0"/>
                        <a:t>ENTREPRENEURS ARE</a:t>
                      </a:r>
                      <a:endParaRPr lang="en-US" sz="2000" dirty="0" smtClean="0"/>
                    </a:p>
                  </a:txBody>
                  <a:tcPr/>
                </a:tc>
              </a:tr>
              <a:tr h="582507">
                <a:tc>
                  <a:txBody>
                    <a:bodyPr/>
                    <a:lstStyle/>
                    <a:p>
                      <a:r>
                        <a:rPr lang="en-US" altLang="en-US" sz="2000" dirty="0" smtClean="0"/>
                        <a:t>Problem-solving skills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en-US" sz="2000" dirty="0" smtClean="0"/>
                        <a:t>Persistent</a:t>
                      </a:r>
                    </a:p>
                  </a:txBody>
                  <a:tcPr/>
                </a:tc>
              </a:tr>
              <a:tr h="5825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dirty="0" smtClean="0"/>
                        <a:t>Tolerance for ambiguity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dirty="0" smtClean="0"/>
                        <a:t>Inquisitive</a:t>
                      </a:r>
                    </a:p>
                  </a:txBody>
                  <a:tcPr/>
                </a:tc>
              </a:tr>
              <a:tr h="5825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dirty="0" smtClean="0"/>
                        <a:t>Strong integrity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dirty="0" smtClean="0"/>
                        <a:t>Energetic</a:t>
                      </a:r>
                    </a:p>
                  </a:txBody>
                  <a:tcPr/>
                </a:tc>
              </a:tr>
              <a:tr h="5825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dirty="0" smtClean="0"/>
                        <a:t>Personal initiative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dirty="0" smtClean="0"/>
                        <a:t>Goal-oriented</a:t>
                      </a:r>
                    </a:p>
                  </a:txBody>
                  <a:tcPr/>
                </a:tc>
              </a:tr>
              <a:tr h="5825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dirty="0" smtClean="0"/>
                        <a:t>Ability to secure resources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en-US" sz="2000" dirty="0" smtClean="0"/>
                        <a:t>Independent</a:t>
                      </a:r>
                      <a:endParaRPr lang="en-US" sz="2000" dirty="0"/>
                    </a:p>
                  </a:txBody>
                  <a:tcPr/>
                </a:tc>
              </a:tr>
              <a:tr h="5825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dirty="0" smtClean="0"/>
                        <a:t>Capability to learn from failure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dirty="0" smtClean="0"/>
                        <a:t>Creative</a:t>
                      </a:r>
                    </a:p>
                  </a:txBody>
                  <a:tcPr/>
                </a:tc>
              </a:tr>
              <a:tr h="5825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dirty="0" smtClean="0"/>
                        <a:t>Willingness to work hard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dirty="0" smtClean="0"/>
                        <a:t>Reliable</a:t>
                      </a:r>
                    </a:p>
                  </a:txBody>
                  <a:tcPr/>
                </a:tc>
              </a:tr>
              <a:tr h="5825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dirty="0" smtClean="0"/>
                        <a:t>Self-confidence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dirty="0" smtClean="0"/>
                        <a:t>Competitive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23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Business Plan   </a:t>
            </a:r>
            <a:r>
              <a:rPr lang="en-US" sz="3600" dirty="0" smtClean="0"/>
              <a:t>(Pg164)</a:t>
            </a:r>
            <a:endParaRPr lang="en-US" dirty="0"/>
          </a:p>
        </p:txBody>
      </p:sp>
      <p:pic>
        <p:nvPicPr>
          <p:cNvPr id="5122" name="Picture 2" descr="http://4.bp.blogspot.com/-tfDPqhQ2DVU/UggZeJOnQ5I/AAAAAAAAAbI/_-Y0ilyVstU/s1600/business_plan_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062209"/>
            <a:ext cx="227171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30725"/>
          </a:xfrm>
        </p:spPr>
        <p:txBody>
          <a:bodyPr/>
          <a:lstStyle/>
          <a:p>
            <a:r>
              <a:rPr lang="en-US" b="1" u="sng" dirty="0" smtClean="0"/>
              <a:t>Business Plan</a:t>
            </a:r>
            <a:r>
              <a:rPr lang="en-US" dirty="0" smtClean="0"/>
              <a:t>:  </a:t>
            </a:r>
            <a:r>
              <a:rPr lang="en-US" sz="2400" dirty="0" smtClean="0"/>
              <a:t>a written description of the business idea and how it will be carried out, including all major business activities.</a:t>
            </a:r>
          </a:p>
          <a:p>
            <a:pPr lvl="3"/>
            <a:endParaRPr lang="en-US" sz="1400" dirty="0"/>
          </a:p>
          <a:p>
            <a:r>
              <a:rPr lang="en-US" sz="2400" i="1" u="sng" dirty="0" smtClean="0"/>
              <a:t>Key Features</a:t>
            </a:r>
            <a:r>
              <a:rPr lang="en-US" sz="2400" dirty="0" smtClean="0"/>
              <a:t>:</a:t>
            </a:r>
          </a:p>
          <a:p>
            <a:pPr lvl="1"/>
            <a:r>
              <a:rPr lang="en-US" sz="2200" dirty="0" smtClean="0"/>
              <a:t>General Description of Company</a:t>
            </a:r>
          </a:p>
          <a:p>
            <a:pPr lvl="1"/>
            <a:r>
              <a:rPr lang="en-US" sz="2200" dirty="0" smtClean="0"/>
              <a:t>Qualifications of the owner(s)</a:t>
            </a:r>
          </a:p>
          <a:p>
            <a:pPr lvl="1"/>
            <a:r>
              <a:rPr lang="en-US" sz="2200" dirty="0" smtClean="0"/>
              <a:t>Description of Products &amp; Services</a:t>
            </a:r>
          </a:p>
          <a:p>
            <a:pPr lvl="1"/>
            <a:r>
              <a:rPr lang="en-US" sz="2200" dirty="0" smtClean="0"/>
              <a:t>Analysis of Market (demand, customers, competition)</a:t>
            </a:r>
          </a:p>
          <a:p>
            <a:pPr lvl="1"/>
            <a:r>
              <a:rPr lang="en-US" sz="2200" dirty="0" smtClean="0"/>
              <a:t>Financial Plan </a:t>
            </a:r>
          </a:p>
          <a:p>
            <a:pPr lvl="4"/>
            <a:endParaRPr lang="en-US" sz="1600" dirty="0"/>
          </a:p>
          <a:p>
            <a:r>
              <a:rPr lang="en-US" sz="2600" dirty="0" smtClean="0"/>
              <a:t>Forces owner to consider </a:t>
            </a:r>
            <a:r>
              <a:rPr lang="en-US" sz="2600" i="1" u="sng" dirty="0" smtClean="0"/>
              <a:t>activities</a:t>
            </a:r>
            <a:r>
              <a:rPr lang="en-US" sz="2600" dirty="0" smtClean="0"/>
              <a:t>, </a:t>
            </a:r>
            <a:r>
              <a:rPr lang="en-US" sz="2600" i="1" u="sng" dirty="0" smtClean="0"/>
              <a:t>time</a:t>
            </a:r>
            <a:r>
              <a:rPr lang="en-US" sz="2600" dirty="0" smtClean="0"/>
              <a:t> &amp; </a:t>
            </a:r>
            <a:r>
              <a:rPr lang="en-US" sz="2600" i="1" u="sng" dirty="0" smtClean="0"/>
              <a:t>cost</a:t>
            </a:r>
            <a:endParaRPr lang="en-US" sz="2600" i="1" u="sng" dirty="0"/>
          </a:p>
        </p:txBody>
      </p:sp>
    </p:spTree>
    <p:extLst>
      <p:ext uri="{BB962C8B-B14F-4D97-AF65-F5344CB8AC3E}">
        <p14:creationId xmlns:p14="http://schemas.microsoft.com/office/powerpoint/2010/main" val="339044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Business Plan   </a:t>
            </a:r>
            <a:r>
              <a:rPr lang="en-US" sz="3600" dirty="0" smtClean="0"/>
              <a:t>(Pg164)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30725"/>
          </a:xfrm>
        </p:spPr>
        <p:txBody>
          <a:bodyPr/>
          <a:lstStyle/>
          <a:p>
            <a:r>
              <a:rPr lang="en-US" sz="2600" dirty="0" smtClean="0"/>
              <a:t>Why write a Business Plan?</a:t>
            </a:r>
          </a:p>
          <a:p>
            <a:pPr lvl="3"/>
            <a:endParaRPr lang="en-US" sz="1600" dirty="0" smtClean="0"/>
          </a:p>
          <a:p>
            <a:pPr lvl="1"/>
            <a:r>
              <a:rPr lang="en-US" sz="2200" dirty="0" smtClean="0"/>
              <a:t>Persuade lenders/investors top help finance venture</a:t>
            </a:r>
          </a:p>
          <a:p>
            <a:pPr lvl="4"/>
            <a:endParaRPr lang="en-US" sz="1600" dirty="0" smtClean="0"/>
          </a:p>
          <a:p>
            <a:pPr lvl="1"/>
            <a:r>
              <a:rPr lang="en-US" sz="2200" dirty="0" smtClean="0"/>
              <a:t>Developed plan to follow through with:</a:t>
            </a:r>
          </a:p>
          <a:p>
            <a:pPr lvl="2"/>
            <a:r>
              <a:rPr lang="en-US" sz="1800" dirty="0" smtClean="0"/>
              <a:t>Layout the idea</a:t>
            </a:r>
          </a:p>
          <a:p>
            <a:pPr lvl="2"/>
            <a:r>
              <a:rPr lang="en-US" sz="1800" dirty="0" smtClean="0"/>
              <a:t>Analyze the concept</a:t>
            </a:r>
          </a:p>
          <a:p>
            <a:pPr lvl="2"/>
            <a:r>
              <a:rPr lang="en-US" sz="1800" dirty="0" smtClean="0"/>
              <a:t>Make decisions about business activities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(production, marketing, staffing, financing, etc.)</a:t>
            </a:r>
          </a:p>
          <a:p>
            <a:pPr lvl="4"/>
            <a:endParaRPr lang="en-US" sz="1600" dirty="0" smtClean="0"/>
          </a:p>
          <a:p>
            <a:pPr lvl="1"/>
            <a:r>
              <a:rPr lang="en-US" sz="2200" dirty="0" smtClean="0"/>
              <a:t>Provides Owner with: </a:t>
            </a:r>
            <a:endParaRPr lang="en-US" sz="2200" dirty="0"/>
          </a:p>
          <a:p>
            <a:pPr lvl="2"/>
            <a:r>
              <a:rPr lang="en-US" sz="1800" dirty="0" smtClean="0"/>
              <a:t>Game Plan</a:t>
            </a:r>
          </a:p>
          <a:p>
            <a:pPr lvl="2"/>
            <a:r>
              <a:rPr lang="en-US" sz="1800" dirty="0" smtClean="0"/>
              <a:t>Timeline</a:t>
            </a:r>
          </a:p>
          <a:p>
            <a:pPr lvl="2"/>
            <a:r>
              <a:rPr lang="en-US" sz="1800" dirty="0" smtClean="0"/>
              <a:t>Goals</a:t>
            </a:r>
          </a:p>
          <a:p>
            <a:pPr marL="914400" lvl="2" indent="0">
              <a:buNone/>
            </a:pPr>
            <a:endParaRPr lang="en-US" sz="1800" dirty="0" smtClean="0"/>
          </a:p>
          <a:p>
            <a:pPr lvl="2"/>
            <a:endParaRPr lang="en-US" sz="1800" dirty="0" smtClean="0"/>
          </a:p>
        </p:txBody>
      </p:sp>
      <p:pic>
        <p:nvPicPr>
          <p:cNvPr id="6146" name="Picture 2" descr="https://encrypted-tbn3.gstatic.com/images?q=tbn:ANd9GcQ2BSAg1J5eSo6P1PfKhCCMapRF30bJ7RxrAUC6Czk1xe23yUXBf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132" y="4956699"/>
            <a:ext cx="4934868" cy="18939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74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Level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3939</TotalTime>
  <Words>1848</Words>
  <Application>Microsoft Office PowerPoint</Application>
  <PresentationFormat>On-screen Show (4:3)</PresentationFormat>
  <Paragraphs>442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Level</vt:lpstr>
      <vt:lpstr>Intro to Business </vt:lpstr>
      <vt:lpstr>GOALS</vt:lpstr>
      <vt:lpstr>Characteristics of  Small Business Owners</vt:lpstr>
      <vt:lpstr>Characteristics of  Small Business Owners</vt:lpstr>
      <vt:lpstr>Key Steps in Starting a Business</vt:lpstr>
      <vt:lpstr>Key Steps in  Starting a Business</vt:lpstr>
      <vt:lpstr>Characteristics of Entrepreneurs</vt:lpstr>
      <vt:lpstr>Importance of Business Plan   (Pg164)</vt:lpstr>
      <vt:lpstr>Importance of Business Plan   (Pg164)</vt:lpstr>
      <vt:lpstr>PowerPoint Presentation</vt:lpstr>
      <vt:lpstr>Financing Options</vt:lpstr>
      <vt:lpstr>Financing Options</vt:lpstr>
      <vt:lpstr>COMMON REASONS FOR  SMALL BUSINESS FAILURE</vt:lpstr>
      <vt:lpstr>Intro to Business </vt:lpstr>
      <vt:lpstr>GOALS</vt:lpstr>
      <vt:lpstr>Importance of Human Resource</vt:lpstr>
      <vt:lpstr>Human Resource Needs</vt:lpstr>
      <vt:lpstr>Human Resource Needs</vt:lpstr>
      <vt:lpstr>PowerPoint Presentation</vt:lpstr>
      <vt:lpstr>Human Resource Needs</vt:lpstr>
      <vt:lpstr>Human Resource Needs</vt:lpstr>
      <vt:lpstr>Human Resource Needs</vt:lpstr>
      <vt:lpstr>Human Resource Needs</vt:lpstr>
      <vt:lpstr>Compensation &amp; Benefits</vt:lpstr>
      <vt:lpstr>Compensation &amp; Benefits</vt:lpstr>
      <vt:lpstr>Compensation &amp; Benefits</vt:lpstr>
      <vt:lpstr>Compensation &amp; Benefits</vt:lpstr>
      <vt:lpstr>Fringe Benefits</vt:lpstr>
      <vt:lpstr>Fringe Benefits</vt:lpstr>
      <vt:lpstr>Intro to Business </vt:lpstr>
      <vt:lpstr>GOALS</vt:lpstr>
      <vt:lpstr>Financial Planning</vt:lpstr>
      <vt:lpstr>Financial Planning</vt:lpstr>
      <vt:lpstr>Financial Planning</vt:lpstr>
      <vt:lpstr>Budget Prep – Budget #1</vt:lpstr>
      <vt:lpstr>Budget Prep – Budget #2</vt:lpstr>
      <vt:lpstr>Budget Prep – Budget #3</vt:lpstr>
      <vt:lpstr>Basic Financial Equation</vt:lpstr>
      <vt:lpstr>Financial Records</vt:lpstr>
      <vt:lpstr>Financial Records</vt:lpstr>
      <vt:lpstr>Financial Records - Payroll</vt:lpstr>
      <vt:lpstr>SAMPLE EARNINGS REPORT &amp; DIRECT DEPOSIT RECEIPT</vt:lpstr>
      <vt:lpstr> Financial Statements</vt:lpstr>
      <vt:lpstr>Balance Sheet</vt:lpstr>
      <vt:lpstr>Income Statement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Sundling, Jessica</dc:creator>
  <cp:lastModifiedBy>Jessica Sundling</cp:lastModifiedBy>
  <cp:revision>179</cp:revision>
  <dcterms:created xsi:type="dcterms:W3CDTF">1601-01-01T00:00:00Z</dcterms:created>
  <dcterms:modified xsi:type="dcterms:W3CDTF">2014-12-02T19:11:44Z</dcterms:modified>
</cp:coreProperties>
</file>